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79" r:id="rId2"/>
    <p:sldId id="480" r:id="rId3"/>
    <p:sldId id="481" r:id="rId4"/>
    <p:sldId id="491" r:id="rId5"/>
    <p:sldId id="492" r:id="rId6"/>
    <p:sldId id="493" r:id="rId7"/>
    <p:sldId id="494" r:id="rId8"/>
    <p:sldId id="490" r:id="rId9"/>
    <p:sldId id="495" r:id="rId10"/>
    <p:sldId id="496" r:id="rId11"/>
    <p:sldId id="497" r:id="rId12"/>
    <p:sldId id="498" r:id="rId13"/>
    <p:sldId id="489" r:id="rId14"/>
    <p:sldId id="500" r:id="rId15"/>
    <p:sldId id="482" r:id="rId16"/>
    <p:sldId id="476" r:id="rId17"/>
    <p:sldId id="509" r:id="rId18"/>
    <p:sldId id="484" r:id="rId19"/>
    <p:sldId id="477" r:id="rId20"/>
    <p:sldId id="510" r:id="rId21"/>
    <p:sldId id="518" r:id="rId22"/>
    <p:sldId id="483" r:id="rId23"/>
    <p:sldId id="475" r:id="rId24"/>
    <p:sldId id="526" r:id="rId25"/>
    <p:sldId id="535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20E8-FDF0-D848-B330-B526A92BB8B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45441-ED42-F84F-A922-880B1E95E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39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5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0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6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3343">
              <a:lnSpc>
                <a:spcPct val="100000"/>
              </a:lnSpc>
              <a:defRPr sz="18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7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Icons: https://</a:t>
            </a:r>
            <a:r>
              <a:rPr lang="en-US" dirty="0" err="1"/>
              <a:t>thenounproject.com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39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3343">
              <a:lnSpc>
                <a:spcPct val="100000"/>
              </a:lnSpc>
              <a:defRPr sz="18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4618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Icons: https://</a:t>
            </a:r>
            <a:r>
              <a:rPr lang="en-US" dirty="0" err="1"/>
              <a:t>thenounproject.com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Icons: https://</a:t>
            </a:r>
            <a:r>
              <a:rPr lang="en-US" dirty="0" err="1"/>
              <a:t>thenounproject.com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5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3343">
              <a:lnSpc>
                <a:spcPct val="100000"/>
              </a:lnSpc>
              <a:defRPr sz="18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09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Icons: https://</a:t>
            </a:r>
            <a:r>
              <a:rPr lang="en-US" dirty="0" err="1"/>
              <a:t>thenounproject.com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8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9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Icons: https://</a:t>
            </a:r>
            <a:r>
              <a:rPr lang="en-US" dirty="0" err="1"/>
              <a:t>thenounproject.com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3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1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3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6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3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4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0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4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0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20359" y="2680138"/>
            <a:ext cx="7399282" cy="1576552"/>
          </a:xfrm>
        </p:spPr>
        <p:txBody>
          <a:bodyPr anchor="b">
            <a:normAutofit/>
          </a:bodyPr>
          <a:lstStyle>
            <a:lvl1pPr algn="r">
              <a:defRPr sz="48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Speaker Topic</a:t>
            </a:r>
            <a:br>
              <a:rPr lang="en-US" dirty="0"/>
            </a:br>
            <a:r>
              <a:rPr lang="en-US" dirty="0"/>
              <a:t>(up to 2 lines)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20359" y="4779197"/>
            <a:ext cx="7399282" cy="91741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|  Title or Organization</a:t>
            </a:r>
          </a:p>
          <a:p>
            <a:r>
              <a:rPr lang="en-US" dirty="0"/>
              <a:t>@twitter handle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3920359" y="6019909"/>
            <a:ext cx="7399282" cy="35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oxima Nova Rg" panose="02000506030000020004" pitchFamily="50" charset="0"/>
              </a:rPr>
              <a:t>www.cloudsec.com</a:t>
            </a:r>
            <a:r>
              <a:rPr lang="en-US" sz="18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Proxima Nova Rg" panose="02000506030000020004" pitchFamily="50" charset="0"/>
              </a:rPr>
              <a:t> 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oxima Nova Rg" panose="02000506030000020004" pitchFamily="50" charset="0"/>
              </a:rPr>
              <a:t>|  #CLOUDSEC</a:t>
            </a:r>
          </a:p>
        </p:txBody>
      </p:sp>
    </p:spTree>
    <p:extLst>
      <p:ext uri="{BB962C8B-B14F-4D97-AF65-F5344CB8AC3E}">
        <p14:creationId xmlns:p14="http://schemas.microsoft.com/office/powerpoint/2010/main" val="10788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89" y="365125"/>
            <a:ext cx="11204027" cy="1325563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89" y="1825625"/>
            <a:ext cx="11204027" cy="43019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  <a:lvl2pPr>
              <a:defRPr sz="2400">
                <a:solidFill>
                  <a:schemeClr val="tx1"/>
                </a:solidFill>
                <a:latin typeface="Proxima Nova Rg" panose="02000506030000020004" pitchFamily="50" charset="0"/>
              </a:defRPr>
            </a:lvl2pPr>
            <a:lvl3pPr>
              <a:defRPr sz="2400">
                <a:solidFill>
                  <a:schemeClr val="tx1"/>
                </a:solidFill>
                <a:latin typeface="Proxima Nova Rg" panose="02000506030000020004" pitchFamily="50" charset="0"/>
              </a:defRPr>
            </a:lvl3pPr>
            <a:lvl4pPr>
              <a:defRPr sz="2400">
                <a:solidFill>
                  <a:schemeClr val="tx1"/>
                </a:solidFill>
                <a:latin typeface="Proxima Nova Rg" panose="02000506030000020004" pitchFamily="50" charset="0"/>
              </a:defRPr>
            </a:lvl4pPr>
            <a:lvl5pPr>
              <a:defRPr sz="2400">
                <a:solidFill>
                  <a:schemeClr val="tx1"/>
                </a:solidFill>
                <a:latin typeface="Proxima Nova Rg" panose="02000506030000020004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88316" y="62617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#cloudsec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15" y="472966"/>
            <a:ext cx="11382702" cy="59593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1968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427655"/>
            <a:ext cx="8680012" cy="2018972"/>
          </a:xfrm>
        </p:spPr>
        <p:txBody>
          <a:bodyPr anchor="b">
            <a:normAutofit/>
          </a:bodyPr>
          <a:lstStyle>
            <a:lvl1pPr>
              <a:defRPr sz="9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790677"/>
            <a:ext cx="868001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|  Title or Organization</a:t>
            </a:r>
          </a:p>
          <a:p>
            <a:r>
              <a:rPr lang="en-US" dirty="0"/>
              <a:t>@twitter handle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831850" y="5812221"/>
            <a:ext cx="3929336" cy="562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#CLOUDSEC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6978868" y="5859516"/>
            <a:ext cx="4398577" cy="562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www.cloudsec.com</a:t>
            </a:r>
          </a:p>
        </p:txBody>
      </p:sp>
    </p:spTree>
    <p:extLst>
      <p:ext uri="{BB962C8B-B14F-4D97-AF65-F5344CB8AC3E}">
        <p14:creationId xmlns:p14="http://schemas.microsoft.com/office/powerpoint/2010/main" val="36879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9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5D327-1B56-4FB5-99D4-038871D04DBF}" type="datetimeFigureOut">
              <a:rPr lang="en-US" smtClean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75E91-ED7D-4671-83B8-36F9C67CF4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1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6" r:id="rId4"/>
    <p:sldLayoutId id="2147483651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Nova Rg" panose="02000506030000020004" pitchFamily="50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Nova Rg" panose="02000506030000020004" pitchFamily="50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Nova Rg" panose="02000506030000020004" pitchFamily="50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Nova Rg" panose="02000506030000020004" pitchFamily="50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33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0.png"/><Relationship Id="rId3" Type="http://schemas.openxmlformats.org/officeDocument/2006/relationships/image" Target="../media/image40.tiff"/><Relationship Id="rId7" Type="http://schemas.openxmlformats.org/officeDocument/2006/relationships/image" Target="../media/image44.png"/><Relationship Id="rId12" Type="http://schemas.openxmlformats.org/officeDocument/2006/relationships/image" Target="../media/image15.svg"/><Relationship Id="rId17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11" Type="http://schemas.openxmlformats.org/officeDocument/2006/relationships/image" Target="../media/image14.png"/><Relationship Id="rId5" Type="http://schemas.openxmlformats.org/officeDocument/2006/relationships/image" Target="../media/image42.png"/><Relationship Id="rId15" Type="http://schemas.openxmlformats.org/officeDocument/2006/relationships/image" Target="../media/image26.png"/><Relationship Id="rId10" Type="http://schemas.openxmlformats.org/officeDocument/2006/relationships/image" Target="../media/image47.svg"/><Relationship Id="rId4" Type="http://schemas.openxmlformats.org/officeDocument/2006/relationships/image" Target="../media/image41.tiff"/><Relationship Id="rId9" Type="http://schemas.openxmlformats.org/officeDocument/2006/relationships/image" Target="../media/image46.png"/><Relationship Id="rId1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7.svg"/><Relationship Id="rId3" Type="http://schemas.openxmlformats.org/officeDocument/2006/relationships/image" Target="../media/image41.tiff"/><Relationship Id="rId7" Type="http://schemas.openxmlformats.org/officeDocument/2006/relationships/image" Target="../media/image47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31.svg"/><Relationship Id="rId5" Type="http://schemas.openxmlformats.org/officeDocument/2006/relationships/image" Target="../media/image43.svg"/><Relationship Id="rId10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image" Target="../media/image15.svg"/><Relationship Id="rId14" Type="http://schemas.openxmlformats.org/officeDocument/2006/relationships/image" Target="../media/image4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0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Relationship Id="rId9" Type="http://schemas.openxmlformats.org/officeDocument/2006/relationships/image" Target="../media/image5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33.svg"/><Relationship Id="rId4" Type="http://schemas.openxmlformats.org/officeDocument/2006/relationships/image" Target="../media/image23.svg"/><Relationship Id="rId9" Type="http://schemas.openxmlformats.org/officeDocument/2006/relationships/image" Target="../media/image32.png"/><Relationship Id="rId1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2" y="115148"/>
            <a:ext cx="839689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Three Layers of Compute..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</p:spTree>
    <p:extLst>
      <p:ext uri="{BB962C8B-B14F-4D97-AF65-F5344CB8AC3E}">
        <p14:creationId xmlns:p14="http://schemas.microsoft.com/office/powerpoint/2010/main" val="10917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4028E-6 1.54321E-6 L 4.34028E-6 0.0262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BA9FD89-9152-434E-BFB5-89E9971E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3925974"/>
            <a:ext cx="3169920" cy="1398935"/>
            <a:chOff x="1878243" y="1294273"/>
            <a:chExt cx="2301904" cy="1016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93078-09DE-0A45-99A4-9F78DCD25CE1}"/>
                </a:ext>
              </a:extLst>
            </p:cNvPr>
            <p:cNvSpPr txBox="1"/>
            <p:nvPr/>
          </p:nvSpPr>
          <p:spPr>
            <a:xfrm>
              <a:off x="1878243" y="2005473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Trusted Advisor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33A7C5-F0C8-AA48-AF76-29FF893D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3595" y="1294273"/>
              <a:ext cx="711200" cy="711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08876-56F7-5442-A4B5-1D6B5F584D8B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3925973"/>
            <a:ext cx="3169920" cy="1430407"/>
            <a:chOff x="4215162" y="1085451"/>
            <a:chExt cx="2301904" cy="10397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3829CD-E46E-BC44-A179-E23897C77EC3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Config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07900A-076D-E54B-BABE-5132EB8C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725885E-C8C1-2D43-A895-50FF36E33249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(Detective)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5172E-FE95-5841-8AD9-F121DB54E57B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1548931"/>
            <a:ext cx="3169920" cy="1413657"/>
            <a:chOff x="3439795" y="902243"/>
            <a:chExt cx="2301904" cy="102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B4685-2DCF-294B-A5C4-5A35962CBA0F}"/>
                </a:ext>
              </a:extLst>
            </p:cNvPr>
            <p:cNvSpPr txBox="1"/>
            <p:nvPr/>
          </p:nvSpPr>
          <p:spPr>
            <a:xfrm>
              <a:off x="3439795" y="1624145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Security Hub 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7026FC-1462-3747-A862-7DDCE1B8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35147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06F57-3C3E-1846-A7F8-C32D87A1F781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3932321"/>
            <a:ext cx="3169920" cy="1470289"/>
            <a:chOff x="6612675" y="1201431"/>
            <a:chExt cx="2301904" cy="10687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854FC-0B91-8B4F-9399-4803452B8A28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</a:t>
              </a:r>
              <a:r>
                <a:rPr lang="en-US" sz="2133" dirty="0" err="1">
                  <a:latin typeface="Proxima Nova Lt" panose="02000506030000020004" pitchFamily="50" charset="0"/>
                </a:rPr>
                <a:t>GuardDuty</a:t>
              </a:r>
              <a:endParaRPr lang="en-US" sz="2133" dirty="0">
                <a:latin typeface="Proxima Nova Lt" panose="02000506030000020004" pitchFamily="50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A2E94B4-9578-8145-BC17-443F9187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FE65F-0E52-2440-99B0-ED77DBEC7C6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1548931"/>
            <a:ext cx="3169920" cy="1450011"/>
            <a:chOff x="9033355" y="1257143"/>
            <a:chExt cx="2301904" cy="1054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6A20D-A232-FD48-98B3-C82A60A847A7}"/>
                </a:ext>
              </a:extLst>
            </p:cNvPr>
            <p:cNvSpPr txBox="1"/>
            <p:nvPr/>
          </p:nvSpPr>
          <p:spPr>
            <a:xfrm>
              <a:off x="9033355" y="200547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CloudTrail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6C0AAB7-1F99-0042-8155-FD153A0C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28707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EE25D-00D2-1F4C-9314-5721D82DF767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1554558"/>
            <a:ext cx="3169920" cy="1450010"/>
            <a:chOff x="1873406" y="1257143"/>
            <a:chExt cx="2301904" cy="10540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C9260D-3B60-AD48-8C34-51F798F9F4AE}"/>
                </a:ext>
              </a:extLst>
            </p:cNvPr>
            <p:cNvSpPr txBox="1"/>
            <p:nvPr/>
          </p:nvSpPr>
          <p:spPr>
            <a:xfrm>
              <a:off x="1873406" y="2005471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CloudWatch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E18DC2F-CE04-AD49-BC5D-36803F03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BA9FD89-9152-434E-BFB5-89E9971E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3925974"/>
            <a:ext cx="3169920" cy="1398935"/>
            <a:chOff x="1878243" y="1294273"/>
            <a:chExt cx="2301904" cy="1016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93078-09DE-0A45-99A4-9F78DCD25CE1}"/>
                </a:ext>
              </a:extLst>
            </p:cNvPr>
            <p:cNvSpPr txBox="1"/>
            <p:nvPr/>
          </p:nvSpPr>
          <p:spPr>
            <a:xfrm>
              <a:off x="1878243" y="2005473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Trusted Advisor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33A7C5-F0C8-AA48-AF76-29FF893D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3595" y="1294273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725885E-C8C1-2D43-A895-50FF36E33249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(Detective)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5172E-FE95-5841-8AD9-F121DB54E57B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1548931"/>
            <a:ext cx="3169920" cy="1413657"/>
            <a:chOff x="3439795" y="902243"/>
            <a:chExt cx="2301904" cy="102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B4685-2DCF-294B-A5C4-5A35962CBA0F}"/>
                </a:ext>
              </a:extLst>
            </p:cNvPr>
            <p:cNvSpPr txBox="1"/>
            <p:nvPr/>
          </p:nvSpPr>
          <p:spPr>
            <a:xfrm>
              <a:off x="3439795" y="1624145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Security Hub 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7026FC-1462-3747-A862-7DDCE1B8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5147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06F57-3C3E-1846-A7F8-C32D87A1F781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3932321"/>
            <a:ext cx="3169920" cy="1470289"/>
            <a:chOff x="6612675" y="1201431"/>
            <a:chExt cx="2301904" cy="10687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854FC-0B91-8B4F-9399-4803452B8A28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</a:t>
              </a:r>
              <a:r>
                <a:rPr lang="en-US" sz="2133" dirty="0" err="1">
                  <a:latin typeface="Proxima Nova Lt" panose="02000506030000020004" pitchFamily="50" charset="0"/>
                </a:rPr>
                <a:t>GuardDuty</a:t>
              </a:r>
              <a:endParaRPr lang="en-US" sz="2133" dirty="0">
                <a:latin typeface="Proxima Nova Lt" panose="02000506030000020004" pitchFamily="50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A2E94B4-9578-8145-BC17-443F9187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FE65F-0E52-2440-99B0-ED77DBEC7C6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1548931"/>
            <a:ext cx="3169920" cy="1450011"/>
            <a:chOff x="9033355" y="1257143"/>
            <a:chExt cx="2301904" cy="1054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6A20D-A232-FD48-98B3-C82A60A847A7}"/>
                </a:ext>
              </a:extLst>
            </p:cNvPr>
            <p:cNvSpPr txBox="1"/>
            <p:nvPr/>
          </p:nvSpPr>
          <p:spPr>
            <a:xfrm>
              <a:off x="9033355" y="200547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CloudTrail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6C0AAB7-1F99-0042-8155-FD153A0C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28707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08876-56F7-5442-A4B5-1D6B5F584D8B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3925973"/>
            <a:ext cx="3169920" cy="1430407"/>
            <a:chOff x="4215162" y="1085451"/>
            <a:chExt cx="2301904" cy="10397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3829CD-E46E-BC44-A179-E23897C77EC3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Config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07900A-076D-E54B-BABE-5132EB8C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EE25D-00D2-1F4C-9314-5721D82DF767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1554558"/>
            <a:ext cx="3169920" cy="1450010"/>
            <a:chOff x="1873406" y="1257143"/>
            <a:chExt cx="2301904" cy="10540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C9260D-3B60-AD48-8C34-51F798F9F4AE}"/>
                </a:ext>
              </a:extLst>
            </p:cNvPr>
            <p:cNvSpPr txBox="1"/>
            <p:nvPr/>
          </p:nvSpPr>
          <p:spPr>
            <a:xfrm>
              <a:off x="1873406" y="2005471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CloudWatch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E18DC2F-CE04-AD49-BC5D-36803F03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25885E-C8C1-2D43-A895-50FF36E33249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(Detective)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5172E-FE95-5841-8AD9-F121DB54E57B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1548931"/>
            <a:ext cx="3169920" cy="1413657"/>
            <a:chOff x="3439795" y="902243"/>
            <a:chExt cx="2301904" cy="102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B4685-2DCF-294B-A5C4-5A35962CBA0F}"/>
                </a:ext>
              </a:extLst>
            </p:cNvPr>
            <p:cNvSpPr txBox="1"/>
            <p:nvPr/>
          </p:nvSpPr>
          <p:spPr>
            <a:xfrm>
              <a:off x="3439795" y="1624145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Security Hub 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7026FC-1462-3747-A862-7DDCE1B8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5147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A9FD89-9152-434E-BFB5-89E9971E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3925974"/>
            <a:ext cx="3169920" cy="1398935"/>
            <a:chOff x="1878243" y="1294273"/>
            <a:chExt cx="2301904" cy="1016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93078-09DE-0A45-99A4-9F78DCD25CE1}"/>
                </a:ext>
              </a:extLst>
            </p:cNvPr>
            <p:cNvSpPr txBox="1"/>
            <p:nvPr/>
          </p:nvSpPr>
          <p:spPr>
            <a:xfrm>
              <a:off x="1878243" y="2005473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Trusted Advisor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33A7C5-F0C8-AA48-AF76-29FF893D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595" y="1294273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06F57-3C3E-1846-A7F8-C32D87A1F781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3932321"/>
            <a:ext cx="3169920" cy="1470289"/>
            <a:chOff x="6612675" y="1201431"/>
            <a:chExt cx="2301904" cy="10687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854FC-0B91-8B4F-9399-4803452B8A28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</a:t>
              </a:r>
              <a:r>
                <a:rPr lang="en-US" sz="2133" dirty="0" err="1">
                  <a:latin typeface="Proxima Nova Lt" panose="02000506030000020004" pitchFamily="50" charset="0"/>
                </a:rPr>
                <a:t>GuardDuty</a:t>
              </a:r>
              <a:endParaRPr lang="en-US" sz="2133" dirty="0">
                <a:latin typeface="Proxima Nova Lt" panose="02000506030000020004" pitchFamily="50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A2E94B4-9578-8145-BC17-443F9187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FE65F-0E52-2440-99B0-ED77DBEC7C6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1548931"/>
            <a:ext cx="3169920" cy="1450011"/>
            <a:chOff x="9033355" y="1257143"/>
            <a:chExt cx="2301904" cy="1054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6A20D-A232-FD48-98B3-C82A60A847A7}"/>
                </a:ext>
              </a:extLst>
            </p:cNvPr>
            <p:cNvSpPr txBox="1"/>
            <p:nvPr/>
          </p:nvSpPr>
          <p:spPr>
            <a:xfrm>
              <a:off x="9033355" y="200547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CloudTrail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6C0AAB7-1F99-0042-8155-FD153A0C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28707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08876-56F7-5442-A4B5-1D6B5F584D8B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3925973"/>
            <a:ext cx="3169920" cy="1430407"/>
            <a:chOff x="4215162" y="1085451"/>
            <a:chExt cx="2301904" cy="10397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3829CD-E46E-BC44-A179-E23897C77EC3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Config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07900A-076D-E54B-BABE-5132EB8C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EE25D-00D2-1F4C-9314-5721D82DF767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1554558"/>
            <a:ext cx="3169920" cy="1450010"/>
            <a:chOff x="1873406" y="1257143"/>
            <a:chExt cx="2301904" cy="10540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C9260D-3B60-AD48-8C34-51F798F9F4AE}"/>
                </a:ext>
              </a:extLst>
            </p:cNvPr>
            <p:cNvSpPr txBox="1"/>
            <p:nvPr/>
          </p:nvSpPr>
          <p:spPr>
            <a:xfrm>
              <a:off x="1873406" y="2005471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CloudWatch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E18DC2F-CE04-AD49-BC5D-36803F03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60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559" y="135355"/>
            <a:ext cx="8718884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Other Security Activities (App Layer)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E0C827-9CBA-0144-8D77-E2731467E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03857"/>
              </p:ext>
            </p:extLst>
          </p:nvPr>
        </p:nvGraphicFramePr>
        <p:xfrm>
          <a:off x="711201" y="1066220"/>
          <a:ext cx="10769602" cy="453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095">
                  <a:extLst>
                    <a:ext uri="{9D8B030D-6E8A-4147-A177-3AD203B41FA5}">
                      <a16:colId xmlns:a16="http://schemas.microsoft.com/office/drawing/2014/main" val="304211677"/>
                    </a:ext>
                  </a:extLst>
                </a:gridCol>
                <a:gridCol w="6796507">
                  <a:extLst>
                    <a:ext uri="{9D8B030D-6E8A-4147-A177-3AD203B41FA5}">
                      <a16:colId xmlns:a16="http://schemas.microsoft.com/office/drawing/2014/main" val="2780578739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Proxima Nova Lt" panose="02000506030000020004" pitchFamily="50" charset="0"/>
                        </a:rPr>
                        <a:t>What?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Proxima Nova Lt" panose="02000506030000020004" pitchFamily="50" charset="0"/>
                        </a:rPr>
                        <a:t>Why?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44264074"/>
                  </a:ext>
                </a:extLst>
              </a:tr>
              <a:tr h="754131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Solution design review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Ensure application design adequately protects valuable resources and information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60466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Threat modeling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Understand attacker &amp; impact of control failures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26768309"/>
                  </a:ext>
                </a:extLst>
              </a:tr>
              <a:tr h="580101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Security unit tests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Ensure expected security functionality operates as expected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8350094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Code review (manual peer review)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Look for malicious code, style and standards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8952841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Code scan (static/dynamic)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Look for code vulnerabilities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6695026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Penetration testing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Make sure nothing obvious has been missed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1908983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Manage risks and vulnerabilities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Ensure that known issues are resolved in a timely manner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9971410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Operate solution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oxima Nova Lt" panose="02000506030000020004" pitchFamily="50" charset="0"/>
                        </a:rPr>
                        <a:t>Manage and monitor application to identify technical and business anomalies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88241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88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559" y="135355"/>
            <a:ext cx="8718884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The Things AWS Isn’t Doing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C9B31-6FBC-004D-8629-B27E9042E392}"/>
              </a:ext>
            </a:extLst>
          </p:cNvPr>
          <p:cNvSpPr txBox="1"/>
          <p:nvPr/>
        </p:nvSpPr>
        <p:spPr>
          <a:xfrm>
            <a:off x="1604210" y="1033179"/>
            <a:ext cx="93811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Proxima Nova Lt" panose="02000506030000020004" pitchFamily="50" charset="0"/>
              </a:rPr>
              <a:t>Protect your customer data and applications with</a:t>
            </a:r>
          </a:p>
          <a:p>
            <a:endParaRPr lang="en-US" sz="3000" dirty="0">
              <a:latin typeface="Proxima Nova Lt" panose="02000506030000020004" pitchFamily="50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Configuration of access controls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Configuring encryption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Application monitoring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Intrusion detection/prevention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Application runtime analysis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Backups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000" dirty="0">
                <a:latin typeface="Proxima Nova Lt" panose="02000506030000020004" pitchFamily="50" charset="0"/>
              </a:rPr>
              <a:t>Disaster Recovery</a:t>
            </a:r>
          </a:p>
          <a:p>
            <a:endParaRPr lang="en-US" sz="30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8AD15A6-AB44-4D4C-8107-F5F9EC1D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7879" y="1620005"/>
            <a:ext cx="1085088" cy="122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042CF6-DCE4-6F48-9CA5-7FF846716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3308" y="1595365"/>
            <a:ext cx="12192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DCF1E3-ED97-C340-AB32-7969E56C055D}"/>
              </a:ext>
            </a:extLst>
          </p:cNvPr>
          <p:cNvSpPr txBox="1"/>
          <p:nvPr/>
        </p:nvSpPr>
        <p:spPr>
          <a:xfrm>
            <a:off x="4824167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Services for running 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Docker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containers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C379F-8796-2B48-B987-50641CCBB36C}"/>
              </a:ext>
            </a:extLst>
          </p:cNvPr>
          <p:cNvSpPr txBox="1"/>
          <p:nvPr/>
        </p:nvSpPr>
        <p:spPr>
          <a:xfrm>
            <a:off x="8296652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Serverless execution in response to events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61A46E-B624-F04A-869E-72704BE4E61F}"/>
              </a:ext>
            </a:extLst>
          </p:cNvPr>
          <p:cNvSpPr txBox="1">
            <a:spLocks/>
          </p:cNvSpPr>
          <p:nvPr/>
        </p:nvSpPr>
        <p:spPr>
          <a:xfrm>
            <a:off x="3202692" y="112607"/>
            <a:ext cx="5786616" cy="72692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733"/>
              <a:t>Infrastructure Services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84740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DE6E20-29CE-2A4A-8AD6-585459DF7C98}"/>
              </a:ext>
            </a:extLst>
          </p:cNvPr>
          <p:cNvGrpSpPr/>
          <p:nvPr/>
        </p:nvGrpSpPr>
        <p:grpSpPr>
          <a:xfrm>
            <a:off x="548641" y="1304544"/>
            <a:ext cx="11300769" cy="4611005"/>
            <a:chOff x="264694" y="1252289"/>
            <a:chExt cx="8475577" cy="34582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502F91-651D-8744-A497-5F1921783061}"/>
                </a:ext>
              </a:extLst>
            </p:cNvPr>
            <p:cNvSpPr/>
            <p:nvPr/>
          </p:nvSpPr>
          <p:spPr>
            <a:xfrm>
              <a:off x="797332" y="4224768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Global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Infrastructure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74B473-EA48-F942-887D-2A776C8953EC}"/>
                </a:ext>
              </a:extLst>
            </p:cNvPr>
            <p:cNvSpPr/>
            <p:nvPr/>
          </p:nvSpPr>
          <p:spPr>
            <a:xfrm>
              <a:off x="264694" y="1253540"/>
              <a:ext cx="5109812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73B687-4350-9146-B03F-93CA0F50EEBB}"/>
                </a:ext>
              </a:extLst>
            </p:cNvPr>
            <p:cNvSpPr/>
            <p:nvPr/>
          </p:nvSpPr>
          <p:spPr>
            <a:xfrm>
              <a:off x="264694" y="1788222"/>
              <a:ext cx="5109812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Platform &amp; Application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DC827C-753F-644B-8BD9-36E09818E54F}"/>
                </a:ext>
              </a:extLst>
            </p:cNvPr>
            <p:cNvSpPr/>
            <p:nvPr/>
          </p:nvSpPr>
          <p:spPr>
            <a:xfrm>
              <a:off x="264694" y="2322905"/>
              <a:ext cx="5109812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Operating System, Network &amp; Firewall Configuration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F08F68-BB5A-AF4C-A5D1-6A6A68826444}"/>
                </a:ext>
              </a:extLst>
            </p:cNvPr>
            <p:cNvSpPr/>
            <p:nvPr/>
          </p:nvSpPr>
          <p:spPr>
            <a:xfrm>
              <a:off x="264695" y="2857588"/>
              <a:ext cx="1680210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Client-side encryption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integrity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Authentication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421439-F205-BE44-AD26-76FC35DBDEE3}"/>
                </a:ext>
              </a:extLst>
            </p:cNvPr>
            <p:cNvSpPr/>
            <p:nvPr/>
          </p:nvSpPr>
          <p:spPr>
            <a:xfrm>
              <a:off x="1993211" y="2857588"/>
              <a:ext cx="1652778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Server-side encryption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File system and/or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AD1A01-6D18-304F-9253-099E1379138E}"/>
                </a:ext>
              </a:extLst>
            </p:cNvPr>
            <p:cNvSpPr/>
            <p:nvPr/>
          </p:nvSpPr>
          <p:spPr>
            <a:xfrm>
              <a:off x="3691409" y="2857588"/>
              <a:ext cx="1680210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 traffic protection</a:t>
              </a:r>
            </a:p>
            <a:p>
              <a:pPr algn="ctr"/>
              <a:r>
                <a:rPr lang="en-US" sz="1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Encryption, integrity, identity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FD612D-C770-714C-85B7-1C5464BD10D2}"/>
                </a:ext>
              </a:extLst>
            </p:cNvPr>
            <p:cNvSpPr/>
            <p:nvPr/>
          </p:nvSpPr>
          <p:spPr>
            <a:xfrm>
              <a:off x="264694" y="3394950"/>
              <a:ext cx="5109812" cy="24688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(Optional) Opaque Data: 0s and 1s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FC37C5-1598-244D-AF9B-30BDAD3EE12D}"/>
                </a:ext>
              </a:extLst>
            </p:cNvPr>
            <p:cNvSpPr/>
            <p:nvPr/>
          </p:nvSpPr>
          <p:spPr>
            <a:xfrm>
              <a:off x="797332" y="3689844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Foundation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A7055C-85FA-BF49-94CE-6CCEBCCCE2FB}"/>
                </a:ext>
              </a:extLst>
            </p:cNvPr>
            <p:cNvSpPr/>
            <p:nvPr/>
          </p:nvSpPr>
          <p:spPr>
            <a:xfrm>
              <a:off x="264695" y="3689845"/>
              <a:ext cx="485775" cy="102069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Endpoints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2E657-85B8-0141-9FC0-0C7E86E3628F}"/>
                </a:ext>
              </a:extLst>
            </p:cNvPr>
            <p:cNvSpPr/>
            <p:nvPr/>
          </p:nvSpPr>
          <p:spPr>
            <a:xfrm>
              <a:off x="1962433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27FCD2-2429-0F4A-A3D3-DFAE2A47AE08}"/>
                </a:ext>
              </a:extLst>
            </p:cNvPr>
            <p:cNvSpPr/>
            <p:nvPr/>
          </p:nvSpPr>
          <p:spPr>
            <a:xfrm>
              <a:off x="2767296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52D9B7-5D14-7D47-9A1A-057F129F5D11}"/>
                </a:ext>
              </a:extLst>
            </p:cNvPr>
            <p:cNvSpPr/>
            <p:nvPr/>
          </p:nvSpPr>
          <p:spPr>
            <a:xfrm>
              <a:off x="3572158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9938A6-C260-5745-8F03-AC58F24E173E}"/>
                </a:ext>
              </a:extLst>
            </p:cNvPr>
            <p:cNvSpPr/>
            <p:nvPr/>
          </p:nvSpPr>
          <p:spPr>
            <a:xfrm>
              <a:off x="4467859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BEC6C4-3ACF-CA4D-8895-E211DF2E2A3E}"/>
                </a:ext>
              </a:extLst>
            </p:cNvPr>
            <p:cNvSpPr/>
            <p:nvPr/>
          </p:nvSpPr>
          <p:spPr>
            <a:xfrm>
              <a:off x="2767296" y="4298772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Regions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A3B9EB-D25B-4947-9E53-3B27096DAF6E}"/>
                </a:ext>
              </a:extLst>
            </p:cNvPr>
            <p:cNvSpPr/>
            <p:nvPr/>
          </p:nvSpPr>
          <p:spPr>
            <a:xfrm>
              <a:off x="3572158" y="4298772"/>
              <a:ext cx="804863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Availability Zones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25C3BA-E229-DF49-970A-E5716399B30B}"/>
                </a:ext>
              </a:extLst>
            </p:cNvPr>
            <p:cNvSpPr/>
            <p:nvPr/>
          </p:nvSpPr>
          <p:spPr>
            <a:xfrm>
              <a:off x="4467859" y="4298772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Edge Locations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98EF01-545E-FF40-A53A-61EFE3282E97}"/>
                </a:ext>
              </a:extLst>
            </p:cNvPr>
            <p:cNvSpPr/>
            <p:nvPr/>
          </p:nvSpPr>
          <p:spPr>
            <a:xfrm>
              <a:off x="5419625" y="1253539"/>
              <a:ext cx="486918" cy="2388299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 IAM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2DE539-541A-1D41-AB28-EF53F3BE44A9}"/>
                </a:ext>
              </a:extLst>
            </p:cNvPr>
            <p:cNvSpPr/>
            <p:nvPr/>
          </p:nvSpPr>
          <p:spPr>
            <a:xfrm>
              <a:off x="5419625" y="3689845"/>
              <a:ext cx="486918" cy="102069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IAM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1A7D8-FD54-BB4C-A8BF-2CA7E1BBB288}"/>
                </a:ext>
              </a:extLst>
            </p:cNvPr>
            <p:cNvSpPr/>
            <p:nvPr/>
          </p:nvSpPr>
          <p:spPr>
            <a:xfrm>
              <a:off x="5959602" y="1252290"/>
              <a:ext cx="778813" cy="2388299"/>
            </a:xfrm>
            <a:prstGeom prst="rect">
              <a:avLst/>
            </a:prstGeom>
            <a:gradFill flip="none" rotWithShape="1">
              <a:gsLst>
                <a:gs pos="0">
                  <a:srgbClr val="D4ECF9"/>
                </a:gs>
                <a:gs pos="100000">
                  <a:srgbClr val="D4ECF9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Proxima Nova Lt" panose="02000506030000020004" pitchFamily="50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40423E-1FAF-E146-A808-6C67BB55F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9348" y="1949234"/>
              <a:ext cx="1008416" cy="99441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2637C1-426F-6344-8D31-7FC868CF6127}"/>
                </a:ext>
              </a:extLst>
            </p:cNvPr>
            <p:cNvSpPr/>
            <p:nvPr/>
          </p:nvSpPr>
          <p:spPr>
            <a:xfrm>
              <a:off x="5959602" y="3689844"/>
              <a:ext cx="781700" cy="1020698"/>
            </a:xfrm>
            <a:prstGeom prst="rect">
              <a:avLst/>
            </a:prstGeom>
            <a:gradFill flip="none" rotWithShape="1">
              <a:gsLst>
                <a:gs pos="0">
                  <a:srgbClr val="FFDCAF"/>
                </a:gs>
                <a:gs pos="100000">
                  <a:srgbClr val="FFDCA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Proxima Nova Lt" panose="02000506030000020004" pitchFamily="50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7A1ACC-5DF0-7649-8C62-020C8C2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9348" y="3695417"/>
              <a:ext cx="994410" cy="99441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5A5EB3-F1DC-3541-8EFB-2D5DBD9CBC5A}"/>
                </a:ext>
              </a:extLst>
            </p:cNvPr>
            <p:cNvSpPr/>
            <p:nvPr/>
          </p:nvSpPr>
          <p:spPr>
            <a:xfrm>
              <a:off x="7140071" y="1252289"/>
              <a:ext cx="1600200" cy="23865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A4D8F6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AWS Customers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D97AAE-96F0-D946-B9B6-A4E0A532C0ED}"/>
                </a:ext>
              </a:extLst>
            </p:cNvPr>
            <p:cNvSpPr/>
            <p:nvPr/>
          </p:nvSpPr>
          <p:spPr>
            <a:xfrm>
              <a:off x="7140071" y="3689844"/>
              <a:ext cx="1600200" cy="1020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FCA733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Amazon Web Services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98E2D48-F427-BA42-9925-0AFBED07FF41}"/>
              </a:ext>
            </a:extLst>
          </p:cNvPr>
          <p:cNvSpPr/>
          <p:nvPr/>
        </p:nvSpPr>
        <p:spPr>
          <a:xfrm>
            <a:off x="406400" y="476069"/>
            <a:ext cx="11379200" cy="564637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07C439-B6E9-A942-8428-319AB1EE254F}"/>
              </a:ext>
            </a:extLst>
          </p:cNvPr>
          <p:cNvSpPr txBox="1">
            <a:spLocks/>
          </p:cNvSpPr>
          <p:nvPr/>
        </p:nvSpPr>
        <p:spPr>
          <a:xfrm>
            <a:off x="1676400" y="99124"/>
            <a:ext cx="8839200" cy="726923"/>
          </a:xfrm>
          <a:prstGeom prst="rect">
            <a:avLst/>
          </a:prstGeom>
          <a:solidFill>
            <a:schemeClr val="bg1"/>
          </a:solidFill>
        </p:spPr>
        <p:txBody>
          <a:bodyPr vert="horz" lIns="24384" tIns="60960" rIns="24384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733" dirty="0"/>
              <a:t>Shared Security Model (Infra Services)</a:t>
            </a:r>
          </a:p>
        </p:txBody>
      </p:sp>
      <p:sp>
        <p:nvSpPr>
          <p:cNvPr id="291" name="Shape 291"/>
          <p:cNvSpPr/>
          <p:nvPr/>
        </p:nvSpPr>
        <p:spPr>
          <a:xfrm>
            <a:off x="2834728" y="701803"/>
            <a:ext cx="6115833" cy="40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2" tIns="60512" rIns="60512" bIns="60512">
            <a:spAutoFit/>
          </a:bodyPr>
          <a:lstStyle>
            <a:lvl1pPr algn="ctr" defTabSz="44372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en-US" sz="18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Examples</a:t>
            </a:r>
            <a:r>
              <a:rPr lang="en-US" sz="1867" dirty="0">
                <a:solidFill>
                  <a:schemeClr val="bg1"/>
                </a:solidFill>
              </a:rPr>
              <a:t>: </a:t>
            </a:r>
            <a:r>
              <a:rPr sz="1867" dirty="0">
                <a:solidFill>
                  <a:schemeClr val="bg1"/>
                </a:solidFill>
              </a:rPr>
              <a:t>Amazon EC2, Amazon EBS, and Amazon VPC</a:t>
            </a:r>
          </a:p>
        </p:txBody>
      </p:sp>
    </p:spTree>
    <p:extLst>
      <p:ext uri="{BB962C8B-B14F-4D97-AF65-F5344CB8AC3E}">
        <p14:creationId xmlns:p14="http://schemas.microsoft.com/office/powerpoint/2010/main" val="28442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901953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262" y="374784"/>
            <a:ext cx="10011015" cy="72692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AWS Security Services for Infrastructure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063C3-EC84-7248-B64E-FB9A36282798}"/>
              </a:ext>
            </a:extLst>
          </p:cNvPr>
          <p:cNvSpPr/>
          <p:nvPr/>
        </p:nvSpPr>
        <p:spPr>
          <a:xfrm>
            <a:off x="27161" y="425885"/>
            <a:ext cx="1426464" cy="1450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112184" y="535592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AC63AA-B202-9C4C-BE3A-281E93D7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113" y="1535314"/>
            <a:ext cx="950976" cy="950976"/>
          </a:xfrm>
          <a:prstGeom prst="rect">
            <a:avLst/>
          </a:prstGeom>
          <a:gradFill flip="none" rotWithShape="1">
            <a:gsLst>
              <a:gs pos="0">
                <a:srgbClr val="FFF2F2"/>
              </a:gs>
              <a:gs pos="74000">
                <a:srgbClr val="FF8C8C"/>
              </a:gs>
              <a:gs pos="83000">
                <a:srgbClr val="FF8C8C"/>
              </a:gs>
              <a:gs pos="100000">
                <a:srgbClr val="FFB3B3"/>
              </a:gs>
            </a:gsLst>
            <a:lin ang="5400000" scaled="1"/>
            <a:tileRect/>
          </a:gradFill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9B1AF-7A11-3149-BF54-C2C70B8B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113" y="3178760"/>
            <a:ext cx="950976" cy="950976"/>
          </a:xfrm>
          <a:prstGeom prst="rect">
            <a:avLst/>
          </a:prstGeom>
          <a:gradFill flip="none" rotWithShape="1">
            <a:gsLst>
              <a:gs pos="0">
                <a:srgbClr val="FFF2F2"/>
              </a:gs>
              <a:gs pos="74000">
                <a:srgbClr val="FF8C8C"/>
              </a:gs>
              <a:gs pos="83000">
                <a:srgbClr val="FF8C8C"/>
              </a:gs>
              <a:gs pos="100000">
                <a:srgbClr val="FFB3B3"/>
              </a:gs>
            </a:gsLst>
            <a:lin ang="5400000" scaled="1"/>
            <a:tileRect/>
          </a:gradFill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E8E5880-2882-984B-9EC7-A02F00CDD3D5}"/>
              </a:ext>
            </a:extLst>
          </p:cNvPr>
          <p:cNvGrpSpPr/>
          <p:nvPr/>
        </p:nvGrpSpPr>
        <p:grpSpPr>
          <a:xfrm>
            <a:off x="983912" y="1535314"/>
            <a:ext cx="3437043" cy="1340433"/>
            <a:chOff x="737934" y="832072"/>
            <a:chExt cx="2577782" cy="10053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EC5D70-9C17-6340-9D33-14596B09F5D9}"/>
                </a:ext>
              </a:extLst>
            </p:cNvPr>
            <p:cNvSpPr txBox="1"/>
            <p:nvPr/>
          </p:nvSpPr>
          <p:spPr>
            <a:xfrm>
              <a:off x="737934" y="1552655"/>
              <a:ext cx="25777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Amazon EC2 Auto Scaling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832AF4A-1CB9-3F42-AB7F-1476242FC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1225" y="832072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42C35B-406C-FC4D-BDF3-60C5D7C33507}"/>
              </a:ext>
            </a:extLst>
          </p:cNvPr>
          <p:cNvGrpSpPr/>
          <p:nvPr/>
        </p:nvGrpSpPr>
        <p:grpSpPr>
          <a:xfrm>
            <a:off x="1167831" y="3145319"/>
            <a:ext cx="3069205" cy="1361753"/>
            <a:chOff x="875873" y="2039576"/>
            <a:chExt cx="2301904" cy="10213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5B37D-89F9-C84B-9107-0F7EB890AF9F}"/>
                </a:ext>
              </a:extLst>
            </p:cNvPr>
            <p:cNvSpPr txBox="1"/>
            <p:nvPr/>
          </p:nvSpPr>
          <p:spPr>
            <a:xfrm>
              <a:off x="875873" y="2776149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Systems Manager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D8034CE-23C6-414D-821A-19926DE9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71225" y="2039576"/>
              <a:ext cx="711200" cy="7112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6ACB6-AE72-F64D-881F-D234188130B5}"/>
              </a:ext>
            </a:extLst>
          </p:cNvPr>
          <p:cNvGrpSpPr/>
          <p:nvPr/>
        </p:nvGrpSpPr>
        <p:grpSpPr>
          <a:xfrm>
            <a:off x="4358662" y="1535315"/>
            <a:ext cx="3069205" cy="1371117"/>
            <a:chOff x="4539652" y="1078830"/>
            <a:chExt cx="2301904" cy="10283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B7EE99-6960-994A-B02D-D64984696BEE}"/>
                </a:ext>
              </a:extLst>
            </p:cNvPr>
            <p:cNvSpPr txBox="1"/>
            <p:nvPr/>
          </p:nvSpPr>
          <p:spPr>
            <a:xfrm>
              <a:off x="4539652" y="1822426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</a:t>
              </a:r>
              <a:r>
                <a:rPr lang="en-US" sz="1867" dirty="0" err="1">
                  <a:latin typeface="Proxima Nova Lt" panose="02000506030000020004" pitchFamily="50" charset="0"/>
                </a:rPr>
                <a:t>OpsWorks</a:t>
              </a:r>
              <a:endParaRPr lang="en-US" sz="1867" dirty="0">
                <a:latin typeface="Proxima Nova Lt" panose="02000506030000020004" pitchFamily="50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1350609-AB0C-3842-B6DC-FA1BD1EE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5004" y="1078830"/>
              <a:ext cx="711200" cy="7112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6162BF-98D8-2D4B-A34A-0005B9A7C5C6}"/>
              </a:ext>
            </a:extLst>
          </p:cNvPr>
          <p:cNvGrpSpPr/>
          <p:nvPr/>
        </p:nvGrpSpPr>
        <p:grpSpPr>
          <a:xfrm>
            <a:off x="952223" y="4840815"/>
            <a:ext cx="3500421" cy="1357584"/>
            <a:chOff x="714167" y="3311198"/>
            <a:chExt cx="2625316" cy="10181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6D3CBB-1232-EF44-8C19-BCF90AD6DC99}"/>
                </a:ext>
              </a:extLst>
            </p:cNvPr>
            <p:cNvSpPr txBox="1"/>
            <p:nvPr/>
          </p:nvSpPr>
          <p:spPr>
            <a:xfrm>
              <a:off x="714167" y="4044644"/>
              <a:ext cx="262531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Well-Architected Tool 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32F4742-77E4-154F-8897-9007435A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1225" y="3311198"/>
              <a:ext cx="711200" cy="711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27851B-0BFE-6749-9AD5-8CFCBC46F4C7}"/>
              </a:ext>
            </a:extLst>
          </p:cNvPr>
          <p:cNvGrpSpPr>
            <a:grpSpLocks noChangeAspect="1"/>
          </p:cNvGrpSpPr>
          <p:nvPr/>
        </p:nvGrpSpPr>
        <p:grpSpPr>
          <a:xfrm>
            <a:off x="4357072" y="3178761"/>
            <a:ext cx="3072384" cy="1397081"/>
            <a:chOff x="6612675" y="1201431"/>
            <a:chExt cx="2301904" cy="10478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453140-E7BA-754C-A2D9-1E2F3AEBBF03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Amazon </a:t>
              </a:r>
              <a:r>
                <a:rPr lang="en-US" sz="1867" dirty="0" err="1">
                  <a:latin typeface="Proxima Nova Lt" panose="02000506030000020004" pitchFamily="50" charset="0"/>
                </a:rPr>
                <a:t>GuardDuty</a:t>
              </a:r>
              <a:endParaRPr lang="en-US" sz="1867" dirty="0">
                <a:latin typeface="Proxima Nova Lt" panose="02000506030000020004" pitchFamily="50" charset="0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2102469A-AD84-8D42-816C-DABA7945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C2706E-3FCD-5D48-8B31-D2B50350D57A}"/>
              </a:ext>
            </a:extLst>
          </p:cNvPr>
          <p:cNvGrpSpPr>
            <a:grpSpLocks noChangeAspect="1"/>
          </p:cNvGrpSpPr>
          <p:nvPr/>
        </p:nvGrpSpPr>
        <p:grpSpPr>
          <a:xfrm>
            <a:off x="4357072" y="4814106"/>
            <a:ext cx="3072384" cy="1358427"/>
            <a:chOff x="4215162" y="1085451"/>
            <a:chExt cx="2301904" cy="10188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3CD058-B12A-114D-9F7A-4169CB605EA7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Config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452C3016-FD98-F14B-ABC2-677E92FE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63F8401-DE25-6D4F-8EBE-7C5D4603FF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5712" y="4814106"/>
            <a:ext cx="950976" cy="950976"/>
          </a:xfrm>
          <a:prstGeom prst="rect">
            <a:avLst/>
          </a:prstGeom>
          <a:gradFill flip="none" rotWithShape="1">
            <a:gsLst>
              <a:gs pos="0">
                <a:srgbClr val="FFF2F2"/>
              </a:gs>
              <a:gs pos="74000">
                <a:srgbClr val="FF8C8C"/>
              </a:gs>
              <a:gs pos="83000">
                <a:srgbClr val="FF8C8C"/>
              </a:gs>
              <a:gs pos="100000">
                <a:srgbClr val="FFB3B3"/>
              </a:gs>
            </a:gsLst>
            <a:lin ang="540000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2" y="115148"/>
            <a:ext cx="839689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Container Services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>
              <a:alpha val="25000"/>
            </a:schemeClr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8AD15A6-AB44-4D4C-8107-F5F9EC1D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7879" y="1620005"/>
            <a:ext cx="1085088" cy="122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042CF6-DCE4-6F48-9CA5-7FF846716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3308" y="1595365"/>
            <a:ext cx="12192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DCF1E3-ED97-C340-AB32-7969E56C055D}"/>
              </a:ext>
            </a:extLst>
          </p:cNvPr>
          <p:cNvSpPr txBox="1"/>
          <p:nvPr/>
        </p:nvSpPr>
        <p:spPr>
          <a:xfrm>
            <a:off x="4824167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Services for running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Docker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containers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C379F-8796-2B48-B987-50641CCBB36C}"/>
              </a:ext>
            </a:extLst>
          </p:cNvPr>
          <p:cNvSpPr txBox="1"/>
          <p:nvPr/>
        </p:nvSpPr>
        <p:spPr>
          <a:xfrm>
            <a:off x="8296652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Serverless execution in response to events</a:t>
            </a:r>
          </a:p>
        </p:txBody>
      </p:sp>
    </p:spTree>
    <p:extLst>
      <p:ext uri="{BB962C8B-B14F-4D97-AF65-F5344CB8AC3E}">
        <p14:creationId xmlns:p14="http://schemas.microsoft.com/office/powerpoint/2010/main" val="40420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DE6E20-29CE-2A4A-8AD6-585459DF7C98}"/>
              </a:ext>
            </a:extLst>
          </p:cNvPr>
          <p:cNvGrpSpPr/>
          <p:nvPr/>
        </p:nvGrpSpPr>
        <p:grpSpPr>
          <a:xfrm>
            <a:off x="548641" y="1304544"/>
            <a:ext cx="11300769" cy="4611005"/>
            <a:chOff x="264694" y="1252289"/>
            <a:chExt cx="8475577" cy="34582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502F91-651D-8744-A497-5F1921783061}"/>
                </a:ext>
              </a:extLst>
            </p:cNvPr>
            <p:cNvSpPr/>
            <p:nvPr/>
          </p:nvSpPr>
          <p:spPr>
            <a:xfrm>
              <a:off x="797332" y="4224768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Global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Infrastructure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74B473-EA48-F942-887D-2A776C8953EC}"/>
                </a:ext>
              </a:extLst>
            </p:cNvPr>
            <p:cNvSpPr/>
            <p:nvPr/>
          </p:nvSpPr>
          <p:spPr>
            <a:xfrm>
              <a:off x="264694" y="1253540"/>
              <a:ext cx="5109812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73B687-4350-9146-B03F-93CA0F50EEBB}"/>
                </a:ext>
              </a:extLst>
            </p:cNvPr>
            <p:cNvSpPr/>
            <p:nvPr/>
          </p:nvSpPr>
          <p:spPr>
            <a:xfrm>
              <a:off x="264694" y="1788222"/>
              <a:ext cx="2532888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Application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DC827C-753F-644B-8BD9-36E09818E54F}"/>
                </a:ext>
              </a:extLst>
            </p:cNvPr>
            <p:cNvSpPr/>
            <p:nvPr/>
          </p:nvSpPr>
          <p:spPr>
            <a:xfrm>
              <a:off x="264694" y="3163385"/>
              <a:ext cx="5109812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Operating System, Network &amp; Platform Management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F08F68-BB5A-AF4C-A5D1-6A6A68826444}"/>
                </a:ext>
              </a:extLst>
            </p:cNvPr>
            <p:cNvSpPr/>
            <p:nvPr/>
          </p:nvSpPr>
          <p:spPr>
            <a:xfrm>
              <a:off x="264695" y="2322137"/>
              <a:ext cx="1680210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Client-side encryption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integrity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Authentication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421439-F205-BE44-AD26-76FC35DBDEE3}"/>
                </a:ext>
              </a:extLst>
            </p:cNvPr>
            <p:cNvSpPr/>
            <p:nvPr/>
          </p:nvSpPr>
          <p:spPr>
            <a:xfrm>
              <a:off x="1993211" y="2322137"/>
              <a:ext cx="1652778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Server-side encryption</a:t>
              </a:r>
            </a:p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File system and/or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AD1A01-6D18-304F-9253-099E1379138E}"/>
                </a:ext>
              </a:extLst>
            </p:cNvPr>
            <p:cNvSpPr/>
            <p:nvPr/>
          </p:nvSpPr>
          <p:spPr>
            <a:xfrm>
              <a:off x="3691409" y="2322137"/>
              <a:ext cx="1680210" cy="485775"/>
            </a:xfrm>
            <a:prstGeom prst="rect">
              <a:avLst/>
            </a:prstGeom>
            <a:solidFill>
              <a:srgbClr val="D3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 traffic protection</a:t>
              </a:r>
            </a:p>
            <a:p>
              <a:pPr algn="ctr"/>
              <a:r>
                <a:rPr lang="en-US" sz="1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Encryption, integrity, identity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FD612D-C770-714C-85B7-1C5464BD10D2}"/>
                </a:ext>
              </a:extLst>
            </p:cNvPr>
            <p:cNvSpPr/>
            <p:nvPr/>
          </p:nvSpPr>
          <p:spPr>
            <a:xfrm>
              <a:off x="264694" y="2861633"/>
              <a:ext cx="5109812" cy="24688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(Optional) Opaque Data: 0s and 1s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FC37C5-1598-244D-AF9B-30BDAD3EE12D}"/>
                </a:ext>
              </a:extLst>
            </p:cNvPr>
            <p:cNvSpPr/>
            <p:nvPr/>
          </p:nvSpPr>
          <p:spPr>
            <a:xfrm>
              <a:off x="797332" y="3689844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Foundation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A7055C-85FA-BF49-94CE-6CCEBCCCE2FB}"/>
                </a:ext>
              </a:extLst>
            </p:cNvPr>
            <p:cNvSpPr/>
            <p:nvPr/>
          </p:nvSpPr>
          <p:spPr>
            <a:xfrm>
              <a:off x="264695" y="3689845"/>
              <a:ext cx="485775" cy="102069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Endpoints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2E657-85B8-0141-9FC0-0C7E86E3628F}"/>
                </a:ext>
              </a:extLst>
            </p:cNvPr>
            <p:cNvSpPr/>
            <p:nvPr/>
          </p:nvSpPr>
          <p:spPr>
            <a:xfrm>
              <a:off x="1962433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27FCD2-2429-0F4A-A3D3-DFAE2A47AE08}"/>
                </a:ext>
              </a:extLst>
            </p:cNvPr>
            <p:cNvSpPr/>
            <p:nvPr/>
          </p:nvSpPr>
          <p:spPr>
            <a:xfrm>
              <a:off x="2767296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Storage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52D9B7-5D14-7D47-9A1A-057F129F5D11}"/>
                </a:ext>
              </a:extLst>
            </p:cNvPr>
            <p:cNvSpPr/>
            <p:nvPr/>
          </p:nvSpPr>
          <p:spPr>
            <a:xfrm>
              <a:off x="3572158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9938A6-C260-5745-8F03-AC58F24E173E}"/>
                </a:ext>
              </a:extLst>
            </p:cNvPr>
            <p:cNvSpPr/>
            <p:nvPr/>
          </p:nvSpPr>
          <p:spPr>
            <a:xfrm>
              <a:off x="4467859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BEC6C4-3ACF-CA4D-8895-E211DF2E2A3E}"/>
                </a:ext>
              </a:extLst>
            </p:cNvPr>
            <p:cNvSpPr/>
            <p:nvPr/>
          </p:nvSpPr>
          <p:spPr>
            <a:xfrm>
              <a:off x="2767296" y="4298772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Regions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A3B9EB-D25B-4947-9E53-3B27096DAF6E}"/>
                </a:ext>
              </a:extLst>
            </p:cNvPr>
            <p:cNvSpPr/>
            <p:nvPr/>
          </p:nvSpPr>
          <p:spPr>
            <a:xfrm>
              <a:off x="3572158" y="4298772"/>
              <a:ext cx="804863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Availability Zones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25C3BA-E229-DF49-970A-E5716399B30B}"/>
                </a:ext>
              </a:extLst>
            </p:cNvPr>
            <p:cNvSpPr/>
            <p:nvPr/>
          </p:nvSpPr>
          <p:spPr>
            <a:xfrm>
              <a:off x="4467859" y="4298772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Edge Locations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98EF01-545E-FF40-A53A-61EFE3282E97}"/>
                </a:ext>
              </a:extLst>
            </p:cNvPr>
            <p:cNvSpPr/>
            <p:nvPr/>
          </p:nvSpPr>
          <p:spPr>
            <a:xfrm>
              <a:off x="5419625" y="1253540"/>
              <a:ext cx="486918" cy="1853648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 IAM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2DE539-541A-1D41-AB28-EF53F3BE44A9}"/>
                </a:ext>
              </a:extLst>
            </p:cNvPr>
            <p:cNvSpPr/>
            <p:nvPr/>
          </p:nvSpPr>
          <p:spPr>
            <a:xfrm>
              <a:off x="5419625" y="3163385"/>
              <a:ext cx="486918" cy="154715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IAM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1A7D8-FD54-BB4C-A8BF-2CA7E1BBB288}"/>
                </a:ext>
              </a:extLst>
            </p:cNvPr>
            <p:cNvSpPr/>
            <p:nvPr/>
          </p:nvSpPr>
          <p:spPr>
            <a:xfrm>
              <a:off x="5959602" y="1252290"/>
              <a:ext cx="778813" cy="1856231"/>
            </a:xfrm>
            <a:prstGeom prst="rect">
              <a:avLst/>
            </a:prstGeom>
            <a:gradFill flip="none" rotWithShape="1">
              <a:gsLst>
                <a:gs pos="0">
                  <a:srgbClr val="D4ECF9"/>
                </a:gs>
                <a:gs pos="100000">
                  <a:srgbClr val="D4ECF9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Proxima Nova Lt" panose="02000506030000020004" pitchFamily="50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40423E-1FAF-E146-A808-6C67BB55F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9348" y="1683200"/>
              <a:ext cx="1008416" cy="99441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2637C1-426F-6344-8D31-7FC868CF6127}"/>
                </a:ext>
              </a:extLst>
            </p:cNvPr>
            <p:cNvSpPr/>
            <p:nvPr/>
          </p:nvSpPr>
          <p:spPr>
            <a:xfrm>
              <a:off x="5959602" y="3163385"/>
              <a:ext cx="781700" cy="1547157"/>
            </a:xfrm>
            <a:prstGeom prst="rect">
              <a:avLst/>
            </a:prstGeom>
            <a:gradFill flip="none" rotWithShape="1">
              <a:gsLst>
                <a:gs pos="0">
                  <a:srgbClr val="FFDCAF"/>
                </a:gs>
                <a:gs pos="100000">
                  <a:srgbClr val="FFDCA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Proxima Nova Lt" panose="02000506030000020004" pitchFamily="50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7A1ACC-5DF0-7649-8C62-020C8C2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9348" y="3439758"/>
              <a:ext cx="994410" cy="99441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5A5EB3-F1DC-3541-8EFB-2D5DBD9CBC5A}"/>
                </a:ext>
              </a:extLst>
            </p:cNvPr>
            <p:cNvSpPr/>
            <p:nvPr/>
          </p:nvSpPr>
          <p:spPr>
            <a:xfrm>
              <a:off x="7140071" y="1252289"/>
              <a:ext cx="1600200" cy="18548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A4D8F6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AWS Customers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D97AAE-96F0-D946-B9B6-A4E0A532C0ED}"/>
                </a:ext>
              </a:extLst>
            </p:cNvPr>
            <p:cNvSpPr/>
            <p:nvPr/>
          </p:nvSpPr>
          <p:spPr>
            <a:xfrm>
              <a:off x="7140071" y="3163385"/>
              <a:ext cx="1600200" cy="15471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FCA733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Amazon Web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5178C1-F3AD-D74A-A9A7-32B21B9B404A}"/>
                </a:ext>
              </a:extLst>
            </p:cNvPr>
            <p:cNvSpPr/>
            <p:nvPr/>
          </p:nvSpPr>
          <p:spPr>
            <a:xfrm>
              <a:off x="2833678" y="1788222"/>
              <a:ext cx="2532888" cy="485775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Proxima Nova Lt" panose="02000506030000020004" pitchFamily="50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Firewall Configuration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98E2D48-F427-BA42-9925-0AFBED07FF41}"/>
              </a:ext>
            </a:extLst>
          </p:cNvPr>
          <p:cNvSpPr/>
          <p:nvPr/>
        </p:nvSpPr>
        <p:spPr>
          <a:xfrm>
            <a:off x="406400" y="476069"/>
            <a:ext cx="11379200" cy="564637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roxima Nova Lt" panose="02000506030000020004" pitchFamily="50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07C439-B6E9-A942-8428-319AB1EE254F}"/>
              </a:ext>
            </a:extLst>
          </p:cNvPr>
          <p:cNvSpPr txBox="1">
            <a:spLocks/>
          </p:cNvSpPr>
          <p:nvPr/>
        </p:nvSpPr>
        <p:spPr>
          <a:xfrm>
            <a:off x="1258824" y="99124"/>
            <a:ext cx="9802645" cy="726923"/>
          </a:xfrm>
          <a:prstGeom prst="rect">
            <a:avLst/>
          </a:prstGeom>
          <a:solidFill>
            <a:schemeClr val="bg1"/>
          </a:solidFill>
        </p:spPr>
        <p:txBody>
          <a:bodyPr vert="horz" lIns="24384" tIns="60960" rIns="24384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733" dirty="0"/>
              <a:t>Shared Security Model (Container Services)</a:t>
            </a:r>
          </a:p>
        </p:txBody>
      </p:sp>
      <p:sp>
        <p:nvSpPr>
          <p:cNvPr id="291" name="Shape 291"/>
          <p:cNvSpPr/>
          <p:nvPr/>
        </p:nvSpPr>
        <p:spPr>
          <a:xfrm>
            <a:off x="2866599" y="701803"/>
            <a:ext cx="6052099" cy="40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2" tIns="60512" rIns="60512" bIns="60512">
            <a:spAutoFit/>
          </a:bodyPr>
          <a:lstStyle>
            <a:lvl1pPr algn="ctr" defTabSz="44372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en-US" sz="18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Examples</a:t>
            </a:r>
            <a:r>
              <a:rPr lang="en-US" sz="1867" dirty="0">
                <a:solidFill>
                  <a:schemeClr val="bg1"/>
                </a:solidFill>
              </a:rPr>
              <a:t>: </a:t>
            </a:r>
            <a:r>
              <a:rPr sz="1867" dirty="0">
                <a:solidFill>
                  <a:schemeClr val="bg1"/>
                </a:solidFill>
              </a:rPr>
              <a:t>Amazon EC</a:t>
            </a:r>
            <a:r>
              <a:rPr lang="en-US" sz="1867" dirty="0">
                <a:solidFill>
                  <a:schemeClr val="bg1"/>
                </a:solidFill>
              </a:rPr>
              <a:t>S, Amazon EKS and AWS</a:t>
            </a:r>
            <a:r>
              <a:rPr sz="1867" dirty="0">
                <a:solidFill>
                  <a:schemeClr val="bg1"/>
                </a:solidFill>
              </a:rPr>
              <a:t> </a:t>
            </a:r>
            <a:r>
              <a:rPr lang="en-US" sz="1867" dirty="0" err="1">
                <a:solidFill>
                  <a:schemeClr val="bg1"/>
                </a:solidFill>
              </a:rPr>
              <a:t>Fargate</a:t>
            </a:r>
            <a:endParaRPr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2" y="115148"/>
            <a:ext cx="839689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Three Layers of Compute..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8AD15A6-AB44-4D4C-8107-F5F9EC1D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7879" y="1620005"/>
            <a:ext cx="1085088" cy="122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DCF1E3-ED97-C340-AB32-7969E56C055D}"/>
              </a:ext>
            </a:extLst>
          </p:cNvPr>
          <p:cNvSpPr txBox="1"/>
          <p:nvPr/>
        </p:nvSpPr>
        <p:spPr>
          <a:xfrm>
            <a:off x="4824167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Services for running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Docker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2192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4028E-6 1.54321E-6 L 4.34028E-6 0.0262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692" y="112607"/>
            <a:ext cx="578661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Container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063C3-EC84-7248-B64E-FB9A36282798}"/>
              </a:ext>
            </a:extLst>
          </p:cNvPr>
          <p:cNvSpPr/>
          <p:nvPr/>
        </p:nvSpPr>
        <p:spPr>
          <a:xfrm>
            <a:off x="27161" y="0"/>
            <a:ext cx="1426464" cy="1450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112184" y="1097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469358-C5F3-9A44-8266-D09408455361}"/>
              </a:ext>
            </a:extLst>
          </p:cNvPr>
          <p:cNvSpPr txBox="1"/>
          <p:nvPr/>
        </p:nvSpPr>
        <p:spPr>
          <a:xfrm>
            <a:off x="1832864" y="1236671"/>
            <a:ext cx="89354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Proxima Nova Lt" panose="02000506030000020004" pitchFamily="50" charset="0"/>
            </a:endParaRPr>
          </a:p>
          <a:p>
            <a:r>
              <a:rPr lang="en-US" sz="2400" dirty="0">
                <a:latin typeface="Proxima Nova Lt" panose="02000506030000020004" pitchFamily="50" charset="0"/>
              </a:rPr>
              <a:t>Select, install, configure, harden, patch, monitor, perform break/fix, upgrade and eventually decommission:</a:t>
            </a:r>
          </a:p>
          <a:p>
            <a:endParaRPr lang="en-US" sz="2400" dirty="0">
              <a:latin typeface="Proxima Nova Lt" panose="02000506030000020004" pitchFamily="50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Container assembly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Application dependencies (example: NodeJS packages)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 Lt" panose="02000506030000020004" pitchFamily="50" charset="0"/>
              </a:rPr>
              <a:t>Business application</a:t>
            </a:r>
          </a:p>
          <a:p>
            <a:endParaRPr lang="en-US" sz="24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085" y="112607"/>
            <a:ext cx="8753833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for Containers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063C3-EC84-7248-B64E-FB9A36282798}"/>
              </a:ext>
            </a:extLst>
          </p:cNvPr>
          <p:cNvSpPr/>
          <p:nvPr/>
        </p:nvSpPr>
        <p:spPr>
          <a:xfrm>
            <a:off x="27161" y="0"/>
            <a:ext cx="1426464" cy="1450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112184" y="1097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3C9B1AF-7A11-3149-BF54-C2C70B8B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113" y="2752875"/>
            <a:ext cx="950976" cy="950976"/>
          </a:xfrm>
          <a:prstGeom prst="rect">
            <a:avLst/>
          </a:prstGeom>
          <a:gradFill flip="none" rotWithShape="1">
            <a:gsLst>
              <a:gs pos="0">
                <a:srgbClr val="FFF2F2"/>
              </a:gs>
              <a:gs pos="74000">
                <a:srgbClr val="FF8C8C"/>
              </a:gs>
              <a:gs pos="83000">
                <a:srgbClr val="FF8C8C"/>
              </a:gs>
              <a:gs pos="100000">
                <a:srgbClr val="FFB3B3"/>
              </a:gs>
            </a:gsLst>
            <a:lin ang="5400000" scaled="1"/>
            <a:tileRect/>
          </a:gradFill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C5D70-9C17-6340-9D33-14596B09F5D9}"/>
              </a:ext>
            </a:extLst>
          </p:cNvPr>
          <p:cNvSpPr txBox="1"/>
          <p:nvPr/>
        </p:nvSpPr>
        <p:spPr>
          <a:xfrm>
            <a:off x="983912" y="2070207"/>
            <a:ext cx="34370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Amazon EC2 Auto Scaling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32AF4A-1CB9-3F42-AB7F-1476242FC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8300" y="1109429"/>
            <a:ext cx="948267" cy="9482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6ACB6-AE72-F64D-881F-D234188130B5}"/>
              </a:ext>
            </a:extLst>
          </p:cNvPr>
          <p:cNvGrpSpPr/>
          <p:nvPr/>
        </p:nvGrpSpPr>
        <p:grpSpPr>
          <a:xfrm>
            <a:off x="4358662" y="1109430"/>
            <a:ext cx="3069205" cy="1371117"/>
            <a:chOff x="4539652" y="1078830"/>
            <a:chExt cx="2301904" cy="10283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B7EE99-6960-994A-B02D-D64984696BEE}"/>
                </a:ext>
              </a:extLst>
            </p:cNvPr>
            <p:cNvSpPr txBox="1"/>
            <p:nvPr/>
          </p:nvSpPr>
          <p:spPr>
            <a:xfrm>
              <a:off x="4539652" y="1822426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</a:t>
              </a:r>
              <a:r>
                <a:rPr lang="en-US" sz="1867" dirty="0" err="1">
                  <a:latin typeface="Proxima Nova Lt" panose="02000506030000020004" pitchFamily="50" charset="0"/>
                </a:rPr>
                <a:t>OpsWorks</a:t>
              </a:r>
              <a:endParaRPr lang="en-US" sz="1867" dirty="0">
                <a:latin typeface="Proxima Nova Lt" panose="02000506030000020004" pitchFamily="50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1350609-AB0C-3842-B6DC-FA1BD1EE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35004" y="1078830"/>
              <a:ext cx="711200" cy="7112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6D3CBB-1232-EF44-8C19-BCF90AD6DC99}"/>
              </a:ext>
            </a:extLst>
          </p:cNvPr>
          <p:cNvSpPr txBox="1"/>
          <p:nvPr/>
        </p:nvSpPr>
        <p:spPr>
          <a:xfrm>
            <a:off x="952223" y="5392859"/>
            <a:ext cx="35004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AWS Well-Architected Tool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32F4742-77E4-154F-8897-9007435A0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8300" y="4414931"/>
            <a:ext cx="948267" cy="9482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453140-E7BA-754C-A2D9-1E2F3AEBBF03}"/>
              </a:ext>
            </a:extLst>
          </p:cNvPr>
          <p:cNvSpPr txBox="1"/>
          <p:nvPr/>
        </p:nvSpPr>
        <p:spPr>
          <a:xfrm>
            <a:off x="1166241" y="3770300"/>
            <a:ext cx="3072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Amazon </a:t>
            </a:r>
            <a:r>
              <a:rPr lang="en-US" sz="1867" dirty="0" err="1">
                <a:latin typeface="Proxima Nova Lt" panose="02000506030000020004" pitchFamily="50" charset="0"/>
              </a:rPr>
              <a:t>GuardDuty</a:t>
            </a:r>
            <a:endParaRPr lang="en-US" sz="1867" dirty="0">
              <a:latin typeface="Proxima Nova Lt" panose="02000506030000020004" pitchFamily="50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102469A-AD84-8D42-816C-DABA79451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7810" y="2752875"/>
            <a:ext cx="949249" cy="94826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FC2706E-3FCD-5D48-8B31-D2B50350D57A}"/>
              </a:ext>
            </a:extLst>
          </p:cNvPr>
          <p:cNvGrpSpPr>
            <a:grpSpLocks noChangeAspect="1"/>
          </p:cNvGrpSpPr>
          <p:nvPr/>
        </p:nvGrpSpPr>
        <p:grpSpPr>
          <a:xfrm>
            <a:off x="4369268" y="2752875"/>
            <a:ext cx="3072384" cy="1358427"/>
            <a:chOff x="4215162" y="1085451"/>
            <a:chExt cx="2301904" cy="10188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3CD058-B12A-114D-9F7A-4169CB605EA7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Proxima Nova Lt" panose="02000506030000020004" pitchFamily="50" charset="0"/>
                </a:rPr>
                <a:t>AWS Config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452C3016-FD98-F14B-ABC2-677E92FE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63F8401-DE25-6D4F-8EBE-7C5D4603FF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5712" y="4388221"/>
            <a:ext cx="950976" cy="9509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5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2" y="115148"/>
            <a:ext cx="839689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Abstract / Serverless Services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>
              <a:alpha val="25000"/>
            </a:schemeClr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8AD15A6-AB44-4D4C-8107-F5F9EC1D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7879" y="1620005"/>
            <a:ext cx="1085088" cy="122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042CF6-DCE4-6F48-9CA5-7FF846716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3308" y="1595365"/>
            <a:ext cx="12192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DCF1E3-ED97-C340-AB32-7969E56C055D}"/>
              </a:ext>
            </a:extLst>
          </p:cNvPr>
          <p:cNvSpPr txBox="1"/>
          <p:nvPr/>
        </p:nvSpPr>
        <p:spPr>
          <a:xfrm>
            <a:off x="4824167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>
                  <a:alpha val="25000"/>
                </a:schemeClr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Services for running 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Docker</a:t>
            </a:r>
            <a:b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>
                    <a:alpha val="25000"/>
                  </a:schemeClr>
                </a:solidFill>
                <a:latin typeface="Proxima Nova Lt" panose="02000506030000020004" pitchFamily="50" charset="0"/>
              </a:rPr>
              <a:t>containers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C379F-8796-2B48-B987-50641CCBB36C}"/>
              </a:ext>
            </a:extLst>
          </p:cNvPr>
          <p:cNvSpPr txBox="1"/>
          <p:nvPr/>
        </p:nvSpPr>
        <p:spPr>
          <a:xfrm>
            <a:off x="8296652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Serverless execution in response to events</a:t>
            </a:r>
          </a:p>
        </p:txBody>
      </p:sp>
    </p:spTree>
    <p:extLst>
      <p:ext uri="{BB962C8B-B14F-4D97-AF65-F5344CB8AC3E}">
        <p14:creationId xmlns:p14="http://schemas.microsoft.com/office/powerpoint/2010/main" val="24933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98E2D48-F427-BA42-9925-0AFBED07FF41}"/>
              </a:ext>
            </a:extLst>
          </p:cNvPr>
          <p:cNvSpPr/>
          <p:nvPr/>
        </p:nvSpPr>
        <p:spPr>
          <a:xfrm>
            <a:off x="406400" y="476069"/>
            <a:ext cx="11379200" cy="564637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07C439-B6E9-A942-8428-319AB1EE254F}"/>
              </a:ext>
            </a:extLst>
          </p:cNvPr>
          <p:cNvSpPr txBox="1">
            <a:spLocks/>
          </p:cNvSpPr>
          <p:nvPr/>
        </p:nvSpPr>
        <p:spPr>
          <a:xfrm>
            <a:off x="1323977" y="99124"/>
            <a:ext cx="9544049" cy="726923"/>
          </a:xfrm>
          <a:prstGeom prst="rect">
            <a:avLst/>
          </a:prstGeom>
          <a:solidFill>
            <a:schemeClr val="bg1"/>
          </a:solidFill>
        </p:spPr>
        <p:txBody>
          <a:bodyPr vert="horz" lIns="24384" tIns="60960" rIns="24384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733" dirty="0"/>
              <a:t>Shared Security Model (Serverless Services)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458924-396F-7F4B-A313-7CFB79265C0E}"/>
              </a:ext>
            </a:extLst>
          </p:cNvPr>
          <p:cNvGrpSpPr/>
          <p:nvPr/>
        </p:nvGrpSpPr>
        <p:grpSpPr>
          <a:xfrm>
            <a:off x="548641" y="1188444"/>
            <a:ext cx="11300769" cy="4732633"/>
            <a:chOff x="264694" y="1161068"/>
            <a:chExt cx="8475577" cy="354947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424B95-E0E5-6443-B30B-704495021631}"/>
                </a:ext>
              </a:extLst>
            </p:cNvPr>
            <p:cNvSpPr/>
            <p:nvPr/>
          </p:nvSpPr>
          <p:spPr>
            <a:xfrm>
              <a:off x="264694" y="1252728"/>
              <a:ext cx="5109812" cy="418338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 Data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663301-96ED-D54A-9863-27C738B803F6}"/>
                </a:ext>
              </a:extLst>
            </p:cNvPr>
            <p:cNvSpPr/>
            <p:nvPr/>
          </p:nvSpPr>
          <p:spPr>
            <a:xfrm>
              <a:off x="264695" y="1720124"/>
              <a:ext cx="973836" cy="112471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(Optional) Opaque Data: 0s and 1s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F11CD4-8322-104C-A05A-EC238B30BCE1}"/>
                </a:ext>
              </a:extLst>
            </p:cNvPr>
            <p:cNvSpPr/>
            <p:nvPr/>
          </p:nvSpPr>
          <p:spPr>
            <a:xfrm>
              <a:off x="264694" y="3291840"/>
              <a:ext cx="5109812" cy="34975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Operating System, Network &amp; </a:t>
              </a:r>
              <a:r>
                <a:rPr lang="en-US" sz="220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Firewall Configuration</a:t>
              </a:r>
              <a:endParaRPr lang="en-US" sz="2200" dirty="0">
                <a:solidFill>
                  <a:srgbClr val="232F3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792FE3-E4F8-1347-831E-D632C015DA28}"/>
                </a:ext>
              </a:extLst>
            </p:cNvPr>
            <p:cNvSpPr/>
            <p:nvPr/>
          </p:nvSpPr>
          <p:spPr>
            <a:xfrm>
              <a:off x="797332" y="3689844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Foundation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F77DA8-529D-964C-81C9-A9B981B5C7E8}"/>
                </a:ext>
              </a:extLst>
            </p:cNvPr>
            <p:cNvSpPr/>
            <p:nvPr/>
          </p:nvSpPr>
          <p:spPr>
            <a:xfrm>
              <a:off x="797332" y="4224768"/>
              <a:ext cx="4577174" cy="485775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Global</a:t>
              </a:r>
            </a:p>
            <a:p>
              <a:r>
                <a:rPr lang="en-US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Infrastructure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ABF3F6-784B-4548-8AFC-2271E24A58F3}"/>
                </a:ext>
              </a:extLst>
            </p:cNvPr>
            <p:cNvSpPr/>
            <p:nvPr/>
          </p:nvSpPr>
          <p:spPr>
            <a:xfrm>
              <a:off x="264695" y="3689845"/>
              <a:ext cx="485775" cy="102069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Endpoints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B907D2-161F-0C40-9256-FA148839E557}"/>
                </a:ext>
              </a:extLst>
            </p:cNvPr>
            <p:cNvSpPr/>
            <p:nvPr/>
          </p:nvSpPr>
          <p:spPr>
            <a:xfrm>
              <a:off x="1962433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CD67D3-B127-384C-81F4-F2F5958E66CE}"/>
                </a:ext>
              </a:extLst>
            </p:cNvPr>
            <p:cNvSpPr/>
            <p:nvPr/>
          </p:nvSpPr>
          <p:spPr>
            <a:xfrm>
              <a:off x="2767296" y="3763848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Storage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6431018-CFD9-AF4D-BD8C-011255CC1103}"/>
                </a:ext>
              </a:extLst>
            </p:cNvPr>
            <p:cNvSpPr/>
            <p:nvPr/>
          </p:nvSpPr>
          <p:spPr>
            <a:xfrm>
              <a:off x="3572158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Databases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85D088-4520-1B4D-810B-5915899E1460}"/>
                </a:ext>
              </a:extLst>
            </p:cNvPr>
            <p:cNvSpPr/>
            <p:nvPr/>
          </p:nvSpPr>
          <p:spPr>
            <a:xfrm>
              <a:off x="4467859" y="3763848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Networking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85B5720-9C67-8849-842C-42E558373DA1}"/>
                </a:ext>
              </a:extLst>
            </p:cNvPr>
            <p:cNvSpPr/>
            <p:nvPr/>
          </p:nvSpPr>
          <p:spPr>
            <a:xfrm>
              <a:off x="2767296" y="4298772"/>
              <a:ext cx="726106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Regions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FB2F88-6978-934C-95B4-937163E25342}"/>
                </a:ext>
              </a:extLst>
            </p:cNvPr>
            <p:cNvSpPr/>
            <p:nvPr/>
          </p:nvSpPr>
          <p:spPr>
            <a:xfrm>
              <a:off x="3572158" y="4298772"/>
              <a:ext cx="804863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Availability Zones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E31F99-7749-8042-96B9-A9C1F082BE6D}"/>
                </a:ext>
              </a:extLst>
            </p:cNvPr>
            <p:cNvSpPr/>
            <p:nvPr/>
          </p:nvSpPr>
          <p:spPr>
            <a:xfrm>
              <a:off x="4467859" y="4298772"/>
              <a:ext cx="816944" cy="33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67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Edge Locations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A856A1-6D7C-9043-B8D9-79D32ECD527E}"/>
                </a:ext>
              </a:extLst>
            </p:cNvPr>
            <p:cNvSpPr/>
            <p:nvPr/>
          </p:nvSpPr>
          <p:spPr>
            <a:xfrm>
              <a:off x="5419625" y="1252289"/>
              <a:ext cx="486918" cy="3458254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AWS IAM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DCA110-2CEB-3B43-B9BC-9D7B96C4C0A1}"/>
                </a:ext>
              </a:extLst>
            </p:cNvPr>
            <p:cNvSpPr/>
            <p:nvPr/>
          </p:nvSpPr>
          <p:spPr>
            <a:xfrm>
              <a:off x="5959602" y="1252290"/>
              <a:ext cx="778813" cy="811969"/>
            </a:xfrm>
            <a:prstGeom prst="rect">
              <a:avLst/>
            </a:prstGeom>
            <a:gradFill flip="none" rotWithShape="1">
              <a:gsLst>
                <a:gs pos="0">
                  <a:srgbClr val="D4ECF9"/>
                </a:gs>
                <a:gs pos="100000">
                  <a:srgbClr val="D4ECF9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DABC814-07B5-614B-B77C-C3980CF36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7336" y="1161068"/>
              <a:ext cx="1008416" cy="99441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441B31D-B734-9842-B5AC-2E60AFA6A3C8}"/>
                </a:ext>
              </a:extLst>
            </p:cNvPr>
            <p:cNvSpPr/>
            <p:nvPr/>
          </p:nvSpPr>
          <p:spPr>
            <a:xfrm>
              <a:off x="5959602" y="2112265"/>
              <a:ext cx="781700" cy="2598278"/>
            </a:xfrm>
            <a:prstGeom prst="rect">
              <a:avLst/>
            </a:prstGeom>
            <a:gradFill flip="none" rotWithShape="1">
              <a:gsLst>
                <a:gs pos="0">
                  <a:srgbClr val="FFDCAF"/>
                </a:gs>
                <a:gs pos="100000">
                  <a:srgbClr val="FFDCA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dirty="0">
                <a:solidFill>
                  <a:srgbClr val="232F3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962B4B3-E248-CC49-A222-2C336232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9348" y="2914199"/>
              <a:ext cx="994410" cy="99441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79CE5E9-E3BD-ED42-8ED4-A917B47BE1AA}"/>
                </a:ext>
              </a:extLst>
            </p:cNvPr>
            <p:cNvSpPr/>
            <p:nvPr/>
          </p:nvSpPr>
          <p:spPr>
            <a:xfrm>
              <a:off x="7140071" y="1252288"/>
              <a:ext cx="1600200" cy="811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A4D8F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AWS Customers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A9DDC35-17E6-F14C-9CDC-1D3C9CA8ED91}"/>
                </a:ext>
              </a:extLst>
            </p:cNvPr>
            <p:cNvSpPr/>
            <p:nvPr/>
          </p:nvSpPr>
          <p:spPr>
            <a:xfrm>
              <a:off x="7140071" y="2112265"/>
              <a:ext cx="1600200" cy="25982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b="1" dirty="0">
                  <a:solidFill>
                    <a:srgbClr val="FCA7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Managed By Amazon Web Services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EC8D0C9-8C3E-BB45-9DF1-3E825F01BFD7}"/>
                </a:ext>
              </a:extLst>
            </p:cNvPr>
            <p:cNvSpPr/>
            <p:nvPr/>
          </p:nvSpPr>
          <p:spPr>
            <a:xfrm>
              <a:off x="264694" y="2892933"/>
              <a:ext cx="5109812" cy="349758"/>
            </a:xfrm>
            <a:prstGeom prst="rect">
              <a:avLst/>
            </a:prstGeom>
            <a:solidFill>
              <a:srgbClr val="FCA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Platform &amp; Application Management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805AF4-FAD8-9446-816B-5184300F223C}"/>
                </a:ext>
              </a:extLst>
            </p:cNvPr>
            <p:cNvSpPr/>
            <p:nvPr/>
          </p:nvSpPr>
          <p:spPr>
            <a:xfrm>
              <a:off x="1283650" y="1721358"/>
              <a:ext cx="4087970" cy="342900"/>
            </a:xfrm>
            <a:prstGeom prst="rect">
              <a:avLst/>
            </a:prstGeom>
            <a:solidFill>
              <a:srgbClr val="A4D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Client-side encryption, data integrity and authentication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9C313C-C452-1C47-9DA1-A43C9715CDDF}"/>
                </a:ext>
              </a:extLst>
            </p:cNvPr>
            <p:cNvSpPr/>
            <p:nvPr/>
          </p:nvSpPr>
          <p:spPr>
            <a:xfrm>
              <a:off x="1283650" y="2112264"/>
              <a:ext cx="4087970" cy="342900"/>
            </a:xfrm>
            <a:prstGeom prst="rect">
              <a:avLst/>
            </a:prstGeom>
            <a:solidFill>
              <a:srgbClr val="FFD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Server-side encryption provided by the platform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DE1E841-E468-0047-B414-5F7EB67E5D83}"/>
                </a:ext>
              </a:extLst>
            </p:cNvPr>
            <p:cNvSpPr/>
            <p:nvPr/>
          </p:nvSpPr>
          <p:spPr>
            <a:xfrm>
              <a:off x="1283650" y="2503170"/>
              <a:ext cx="4087970" cy="342900"/>
            </a:xfrm>
            <a:prstGeom prst="rect">
              <a:avLst/>
            </a:prstGeom>
            <a:solidFill>
              <a:srgbClr val="FFD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32F3E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 traffic protection provided by the platform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2503709" y="701803"/>
            <a:ext cx="6777874" cy="40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2" tIns="60512" rIns="60512" bIns="60512">
            <a:spAutoFit/>
          </a:bodyPr>
          <a:lstStyle>
            <a:lvl1pPr algn="ctr" defTabSz="44372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Examples: AWS Lambda, Amazon S3 and 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4444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936" y="112607"/>
            <a:ext cx="8866128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for Serverless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063C3-EC84-7248-B64E-FB9A36282798}"/>
              </a:ext>
            </a:extLst>
          </p:cNvPr>
          <p:cNvSpPr/>
          <p:nvPr/>
        </p:nvSpPr>
        <p:spPr>
          <a:xfrm>
            <a:off x="27161" y="0"/>
            <a:ext cx="1426464" cy="1450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112184" y="1097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6D3CBB-1232-EF44-8C19-BCF90AD6DC99}"/>
              </a:ext>
            </a:extLst>
          </p:cNvPr>
          <p:cNvSpPr txBox="1"/>
          <p:nvPr/>
        </p:nvSpPr>
        <p:spPr>
          <a:xfrm>
            <a:off x="952223" y="4489225"/>
            <a:ext cx="35004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AWS Well-Architected Tool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32F4742-77E4-154F-8897-9007435A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8300" y="3477288"/>
            <a:ext cx="948267" cy="9482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453140-E7BA-754C-A2D9-1E2F3AEBBF03}"/>
              </a:ext>
            </a:extLst>
          </p:cNvPr>
          <p:cNvSpPr txBox="1"/>
          <p:nvPr/>
        </p:nvSpPr>
        <p:spPr>
          <a:xfrm>
            <a:off x="1166241" y="2794536"/>
            <a:ext cx="3072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Amazon </a:t>
            </a:r>
            <a:r>
              <a:rPr lang="en-US" sz="1867" dirty="0" err="1">
                <a:latin typeface="Proxima Nova Lt" panose="02000506030000020004" pitchFamily="50" charset="0"/>
              </a:rPr>
              <a:t>GuardDuty</a:t>
            </a:r>
            <a:endParaRPr lang="en-US" sz="1867" dirty="0">
              <a:latin typeface="Proxima Nova Lt" panose="02000506030000020004" pitchFamily="50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102469A-AD84-8D42-816C-DABA79451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7810" y="1831368"/>
            <a:ext cx="949249" cy="9482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3CD058-B12A-114D-9F7A-4169CB605EA7}"/>
              </a:ext>
            </a:extLst>
          </p:cNvPr>
          <p:cNvSpPr txBox="1"/>
          <p:nvPr/>
        </p:nvSpPr>
        <p:spPr>
          <a:xfrm>
            <a:off x="4369268" y="2794536"/>
            <a:ext cx="3072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roxima Nova Lt" panose="02000506030000020004" pitchFamily="50" charset="0"/>
              </a:rPr>
              <a:t>AWS Config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52C3016-FD98-F14B-ABC2-677E92FE3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0837" y="1831368"/>
            <a:ext cx="949249" cy="9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6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692" y="112607"/>
            <a:ext cx="7112381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High-level Services Are Better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68C229-0BC3-2840-87CC-E0846BD3C2DC}"/>
              </a:ext>
            </a:extLst>
          </p:cNvPr>
          <p:cNvGrpSpPr/>
          <p:nvPr/>
        </p:nvGrpSpPr>
        <p:grpSpPr>
          <a:xfrm>
            <a:off x="3050819" y="1570267"/>
            <a:ext cx="8061917" cy="914400"/>
            <a:chOff x="2288114" y="1273954"/>
            <a:chExt cx="6046438" cy="685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AC63AA-B202-9C4C-BE3A-281E93D7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11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7FBB26-DD20-3D4A-9B65-66FFCAAE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55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D799E6-25D3-0344-87DA-1358DF64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499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09ACDC-10DE-2E4E-B57F-68A664C5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8752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C9B1AF-7A11-3149-BF54-C2C70B8B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843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2B5684B-0DAC-8E4A-A08C-81BC78C19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187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3C750C-3FE1-A54E-B7C4-238ACEBA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5314" y="127395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909CD-6D64-9040-93D4-6212F02BEF6F}"/>
              </a:ext>
            </a:extLst>
          </p:cNvPr>
          <p:cNvGrpSpPr/>
          <p:nvPr/>
        </p:nvGrpSpPr>
        <p:grpSpPr>
          <a:xfrm>
            <a:off x="3050819" y="2954755"/>
            <a:ext cx="8061917" cy="914400"/>
            <a:chOff x="2288114" y="2182523"/>
            <a:chExt cx="6046438" cy="685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0CEE53-B0BC-644D-984D-DA9ACC4D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114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DF5606-A704-4240-8264-1B68CB861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554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9EFB9D-95A6-CE41-9A1D-232FAF4C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4994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3AA86D-2205-4046-9294-EE447A2E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8752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45ACFB-30C3-7546-A7AA-F0462AC71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8434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rgbClr val="FFF2F2"/>
                </a:gs>
                <a:gs pos="74000">
                  <a:srgbClr val="FF8C8C"/>
                </a:gs>
                <a:gs pos="83000">
                  <a:srgbClr val="FF8C8C"/>
                </a:gs>
                <a:gs pos="100000">
                  <a:srgbClr val="FFB3B3"/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4D6626-B6D0-ED47-9C03-4E62975A9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1874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F539D30-628E-2443-8117-8D38D244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5931" y="2182523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5BA158-E36E-2443-925B-85EC94A2AB0C}"/>
              </a:ext>
            </a:extLst>
          </p:cNvPr>
          <p:cNvGrpSpPr/>
          <p:nvPr/>
        </p:nvGrpSpPr>
        <p:grpSpPr>
          <a:xfrm>
            <a:off x="3050819" y="4339241"/>
            <a:ext cx="8061917" cy="914400"/>
            <a:chOff x="2288114" y="3061924"/>
            <a:chExt cx="6046438" cy="685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387D8B-1804-6B4F-BEBC-2D5E3C56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11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rgbClr val="FFF2F2"/>
                </a:gs>
                <a:gs pos="74000">
                  <a:srgbClr val="FF8C8C"/>
                </a:gs>
                <a:gs pos="83000">
                  <a:srgbClr val="FF8C8C"/>
                </a:gs>
                <a:gs pos="100000">
                  <a:srgbClr val="FFB3B3"/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2CD9DA-E7D0-7541-AAB9-D38A155E1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55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05C4947-B4EA-7948-8149-68CBBC1B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499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rgbClr val="FFF2F2"/>
                </a:gs>
                <a:gs pos="74000">
                  <a:srgbClr val="FF8C8C"/>
                </a:gs>
                <a:gs pos="83000">
                  <a:srgbClr val="FF8C8C"/>
                </a:gs>
                <a:gs pos="100000">
                  <a:srgbClr val="FFB3B3"/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4492BE1-376F-D744-9119-61D5B1DFE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8752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rgbClr val="FFF2F2"/>
                </a:gs>
                <a:gs pos="74000">
                  <a:srgbClr val="FF8C8C"/>
                </a:gs>
                <a:gs pos="83000">
                  <a:srgbClr val="FF8C8C"/>
                </a:gs>
                <a:gs pos="100000">
                  <a:srgbClr val="FFB3B3"/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6896104-F1B0-8343-B7CC-51FFD8391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843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rgbClr val="FFF2F2"/>
                </a:gs>
                <a:gs pos="74000">
                  <a:srgbClr val="FF8C8C"/>
                </a:gs>
                <a:gs pos="83000">
                  <a:srgbClr val="FF8C8C"/>
                </a:gs>
                <a:gs pos="100000">
                  <a:srgbClr val="FFB3B3"/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2AB6756-A840-6445-890B-B96ACF53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187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3CE424-7442-914D-A086-5BE407BA6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5314" y="3061924"/>
              <a:ext cx="6858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4D1493-3AE3-464B-B095-2D7F29EC2AB0}"/>
              </a:ext>
            </a:extLst>
          </p:cNvPr>
          <p:cNvSpPr txBox="1"/>
          <p:nvPr/>
        </p:nvSpPr>
        <p:spPr>
          <a:xfrm>
            <a:off x="600623" y="1781246"/>
            <a:ext cx="22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Proxima Nova Lt" panose="02000506030000020004" pitchFamily="50" charset="0"/>
              </a:rPr>
              <a:t>Serverless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AB4D1C-D90E-9242-8BC9-678EF2722166}"/>
              </a:ext>
            </a:extLst>
          </p:cNvPr>
          <p:cNvSpPr txBox="1"/>
          <p:nvPr/>
        </p:nvSpPr>
        <p:spPr>
          <a:xfrm>
            <a:off x="600623" y="3165734"/>
            <a:ext cx="22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Proxima Nova Lt" panose="02000506030000020004" pitchFamily="50" charset="0"/>
              </a:rPr>
              <a:t>Containers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C2D2E9-BE62-1C43-BFB2-A54C7A4ECFB8}"/>
              </a:ext>
            </a:extLst>
          </p:cNvPr>
          <p:cNvSpPr txBox="1"/>
          <p:nvPr/>
        </p:nvSpPr>
        <p:spPr>
          <a:xfrm>
            <a:off x="600623" y="4550221"/>
            <a:ext cx="22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Proxima Nova Lt" panose="02000506030000020004" pitchFamily="50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147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D32C0A-C133-4FEE-A92C-3CDDA8F526AE}"/>
              </a:ext>
            </a:extLst>
          </p:cNvPr>
          <p:cNvSpPr/>
          <p:nvPr/>
        </p:nvSpPr>
        <p:spPr>
          <a:xfrm>
            <a:off x="472276" y="2986468"/>
            <a:ext cx="2331864" cy="1887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Identity &amp; Access Management (IAM)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Organizations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Cognito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Directory Service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Single Sign-On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25A49-482A-44C9-9D3B-AE974BEFEE5E}"/>
              </a:ext>
            </a:extLst>
          </p:cNvPr>
          <p:cNvSpPr/>
          <p:nvPr/>
        </p:nvSpPr>
        <p:spPr>
          <a:xfrm>
            <a:off x="2760923" y="2986469"/>
            <a:ext cx="2331864" cy="223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Security Hub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CloudTrail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Config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</a:t>
            </a:r>
            <a:b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</a:br>
            <a:r>
              <a:rPr lang="en-US" sz="1333" dirty="0" err="1">
                <a:solidFill>
                  <a:schemeClr val="accent6"/>
                </a:solidFill>
                <a:latin typeface="Proxima Nova Lt" panose="02000506030000020004" pitchFamily="50" charset="0"/>
              </a:rPr>
              <a:t>CloudWatch</a:t>
            </a:r>
            <a:endParaRPr lang="en-US" sz="1333" dirty="0">
              <a:solidFill>
                <a:schemeClr val="accent6"/>
              </a:solidFill>
              <a:latin typeface="Proxima Nova Lt" panose="02000506030000020004" pitchFamily="50" charset="0"/>
            </a:endParaRP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 </a:t>
            </a:r>
            <a:r>
              <a:rPr lang="en-US" sz="1333" dirty="0" err="1">
                <a:solidFill>
                  <a:schemeClr val="accent6"/>
                </a:solidFill>
                <a:latin typeface="Proxima Nova Lt" panose="02000506030000020004" pitchFamily="50" charset="0"/>
              </a:rPr>
              <a:t>GuardDuty</a:t>
            </a:r>
            <a:endParaRPr lang="en-US" sz="1333" dirty="0">
              <a:solidFill>
                <a:schemeClr val="accent6"/>
              </a:solidFill>
              <a:latin typeface="Proxima Nova Lt" panose="02000506030000020004" pitchFamily="50" charset="0"/>
            </a:endParaRP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VPC Flow Logs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BF523-DD48-450B-A87F-BD576F518FF0}"/>
              </a:ext>
            </a:extLst>
          </p:cNvPr>
          <p:cNvSpPr/>
          <p:nvPr/>
        </p:nvSpPr>
        <p:spPr>
          <a:xfrm>
            <a:off x="5028568" y="2986469"/>
            <a:ext cx="2331864" cy="2643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Control Tower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 EC2</a:t>
            </a:r>
            <a:b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</a:b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Systems Manager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Shield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Web Application Firewall (WAF)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 Inspector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 Virtual Private Cloud (VPC)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C18575-A94C-4AAC-A8EE-1CAD4C77AB16}"/>
              </a:ext>
            </a:extLst>
          </p:cNvPr>
          <p:cNvSpPr/>
          <p:nvPr/>
        </p:nvSpPr>
        <p:spPr>
          <a:xfrm>
            <a:off x="7307797" y="2986468"/>
            <a:ext cx="2331864" cy="1887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Key Management Service (KMS)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</a:t>
            </a:r>
            <a:r>
              <a:rPr lang="en-US" sz="1333" dirty="0" err="1">
                <a:solidFill>
                  <a:schemeClr val="accent6"/>
                </a:solidFill>
                <a:latin typeface="Proxima Nova Lt" panose="02000506030000020004" pitchFamily="50" charset="0"/>
              </a:rPr>
              <a:t>CloudHSM</a:t>
            </a:r>
            <a:endParaRPr lang="en-US" sz="1333" dirty="0">
              <a:solidFill>
                <a:schemeClr val="accent6"/>
              </a:solidFill>
              <a:latin typeface="Proxima Nova Lt" panose="02000506030000020004" pitchFamily="50" charset="0"/>
            </a:endParaRP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Amazon Macie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Certificate Manager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Server Side Encryption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44DBCB-10A1-4A65-AEB5-F1710FEED828}"/>
              </a:ext>
            </a:extLst>
          </p:cNvPr>
          <p:cNvSpPr/>
          <p:nvPr/>
        </p:nvSpPr>
        <p:spPr>
          <a:xfrm>
            <a:off x="9639661" y="2986468"/>
            <a:ext cx="2126512" cy="643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Config Rules</a:t>
            </a:r>
          </a:p>
          <a:p>
            <a:pPr algn="ctr">
              <a:spcBef>
                <a:spcPts val="1067"/>
              </a:spcBef>
            </a:pPr>
            <a:r>
              <a:rPr lang="en-US" sz="1333" dirty="0">
                <a:solidFill>
                  <a:schemeClr val="accent6"/>
                </a:solidFill>
                <a:latin typeface="Proxima Nova Lt" panose="02000506030000020004" pitchFamily="50" charset="0"/>
              </a:rPr>
              <a:t>AWS Lambda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E614CF-8ED0-4AD6-9D42-1C2065D00094}"/>
              </a:ext>
            </a:extLst>
          </p:cNvPr>
          <p:cNvSpPr/>
          <p:nvPr/>
        </p:nvSpPr>
        <p:spPr>
          <a:xfrm>
            <a:off x="1103447" y="2318368"/>
            <a:ext cx="106952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67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A1F52E-7F8E-4DFA-AF0D-7ACA46B5D010}"/>
              </a:ext>
            </a:extLst>
          </p:cNvPr>
          <p:cNvSpPr/>
          <p:nvPr/>
        </p:nvSpPr>
        <p:spPr>
          <a:xfrm>
            <a:off x="3303929" y="2174739"/>
            <a:ext cx="1245854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67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Detective</a:t>
            </a:r>
            <a:br>
              <a:rPr lang="en-US" sz="1867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67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C095CA-CDBB-479C-B90A-F941CA700EA8}"/>
              </a:ext>
            </a:extLst>
          </p:cNvPr>
          <p:cNvSpPr/>
          <p:nvPr/>
        </p:nvSpPr>
        <p:spPr>
          <a:xfrm>
            <a:off x="5321505" y="2174739"/>
            <a:ext cx="1745991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67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br>
              <a:rPr lang="en-US" sz="1867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67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3BCF9F-038C-4D43-A5B6-E9D095F6EADF}"/>
              </a:ext>
            </a:extLst>
          </p:cNvPr>
          <p:cNvSpPr/>
          <p:nvPr/>
        </p:nvSpPr>
        <p:spPr>
          <a:xfrm>
            <a:off x="10109201" y="2174739"/>
            <a:ext cx="1188146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67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Incident</a:t>
            </a:r>
            <a:br>
              <a:rPr lang="en-US" sz="1867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67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D84346-4948-4F4B-A92E-60C6DC671F46}"/>
              </a:ext>
            </a:extLst>
          </p:cNvPr>
          <p:cNvSpPr/>
          <p:nvPr/>
        </p:nvSpPr>
        <p:spPr>
          <a:xfrm>
            <a:off x="7792294" y="2174739"/>
            <a:ext cx="1362873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67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  <a:br>
              <a:rPr lang="en-US" sz="1867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67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E9FADE-272C-42F3-8123-EEC99F28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231" y="1262200"/>
            <a:ext cx="737544" cy="7375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9F70CB3-25E6-4150-9B74-B7E8276F4A68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9702A-1660-45AA-9E93-684A6244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00" y="127848"/>
            <a:ext cx="5324000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Solutions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9DE68-A3D1-429E-8923-91F9005F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1" y="1181030"/>
            <a:ext cx="899885" cy="899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ABC5F5-6242-41C4-8188-7D3B10911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024" y="1224572"/>
            <a:ext cx="8128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183EF-ED3B-4D1A-A5C3-9C4887D68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145" y="1220899"/>
            <a:ext cx="820147" cy="8201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E7A403-C066-4354-B93D-A67788FE7E51}"/>
              </a:ext>
            </a:extLst>
          </p:cNvPr>
          <p:cNvGrpSpPr/>
          <p:nvPr/>
        </p:nvGrpSpPr>
        <p:grpSpPr>
          <a:xfrm>
            <a:off x="8077925" y="1271019"/>
            <a:ext cx="824400" cy="719908"/>
            <a:chOff x="6041026" y="862148"/>
            <a:chExt cx="618300" cy="5399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5FA193-804A-4536-90A6-F9CF11BA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026" y="862148"/>
              <a:ext cx="539931" cy="53993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3DA6EB-1705-44CB-A44C-CF4D4E9947DE}"/>
                </a:ext>
              </a:extLst>
            </p:cNvPr>
            <p:cNvSpPr/>
            <p:nvPr/>
          </p:nvSpPr>
          <p:spPr>
            <a:xfrm>
              <a:off x="6319692" y="1055446"/>
              <a:ext cx="339634" cy="3396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0C8D3C-4C5A-4D13-A66F-AEA26969F0E9}"/>
                </a:ext>
              </a:extLst>
            </p:cNvPr>
            <p:cNvGrpSpPr/>
            <p:nvPr/>
          </p:nvGrpSpPr>
          <p:grpSpPr>
            <a:xfrm>
              <a:off x="6442108" y="1130318"/>
              <a:ext cx="103394" cy="199236"/>
              <a:chOff x="6451345" y="1139554"/>
              <a:chExt cx="105684" cy="2036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2D8C080-2CCA-4812-B19E-F579A510DB94}"/>
                  </a:ext>
                </a:extLst>
              </p:cNvPr>
              <p:cNvSpPr/>
              <p:nvPr/>
            </p:nvSpPr>
            <p:spPr>
              <a:xfrm>
                <a:off x="6451345" y="1139554"/>
                <a:ext cx="105684" cy="105684"/>
              </a:xfrm>
              <a:prstGeom prst="ellipse">
                <a:avLst/>
              </a:prstGeom>
              <a:solidFill>
                <a:srgbClr val="CBD5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Trapezoid 16">
                <a:extLst>
                  <a:ext uri="{FF2B5EF4-FFF2-40B4-BE49-F238E27FC236}">
                    <a16:creationId xmlns:a16="http://schemas.microsoft.com/office/drawing/2014/main" id="{29555D86-5E0F-4E56-92CC-20A0056B7F24}"/>
                  </a:ext>
                </a:extLst>
              </p:cNvPr>
              <p:cNvSpPr/>
              <p:nvPr/>
            </p:nvSpPr>
            <p:spPr>
              <a:xfrm>
                <a:off x="6465832" y="1212948"/>
                <a:ext cx="76710" cy="130255"/>
              </a:xfrm>
              <a:prstGeom prst="trapezoid">
                <a:avLst/>
              </a:prstGeom>
              <a:solidFill>
                <a:srgbClr val="CBD5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8A12EB-E1B3-4106-B85B-4B73E38A6CAF}"/>
              </a:ext>
            </a:extLst>
          </p:cNvPr>
          <p:cNvCxnSpPr>
            <a:cxnSpLocks/>
          </p:cNvCxnSpPr>
          <p:nvPr/>
        </p:nvCxnSpPr>
        <p:spPr>
          <a:xfrm>
            <a:off x="2784703" y="1173255"/>
            <a:ext cx="0" cy="445008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FEC6C5-7829-4B77-AF7E-0E5FD82B6250}"/>
              </a:ext>
            </a:extLst>
          </p:cNvPr>
          <p:cNvCxnSpPr>
            <a:cxnSpLocks/>
          </p:cNvCxnSpPr>
          <p:nvPr/>
        </p:nvCxnSpPr>
        <p:spPr>
          <a:xfrm>
            <a:off x="5062516" y="1173867"/>
            <a:ext cx="0" cy="4448856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CACA6B-F3CF-4858-977C-1DCB7BBD63BF}"/>
              </a:ext>
            </a:extLst>
          </p:cNvPr>
          <p:cNvCxnSpPr>
            <a:cxnSpLocks/>
          </p:cNvCxnSpPr>
          <p:nvPr/>
        </p:nvCxnSpPr>
        <p:spPr>
          <a:xfrm>
            <a:off x="7340329" y="1173255"/>
            <a:ext cx="0" cy="445008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0D290A-F18F-4718-B061-B0B4D389D1ED}"/>
              </a:ext>
            </a:extLst>
          </p:cNvPr>
          <p:cNvCxnSpPr>
            <a:cxnSpLocks/>
          </p:cNvCxnSpPr>
          <p:nvPr/>
        </p:nvCxnSpPr>
        <p:spPr>
          <a:xfrm>
            <a:off x="9618143" y="1173255"/>
            <a:ext cx="0" cy="445008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3E5D7-314A-4833-B125-CC330CD23E59}"/>
              </a:ext>
            </a:extLst>
          </p:cNvPr>
          <p:cNvCxnSpPr>
            <a:cxnSpLocks/>
          </p:cNvCxnSpPr>
          <p:nvPr/>
        </p:nvCxnSpPr>
        <p:spPr>
          <a:xfrm flipH="1">
            <a:off x="856995" y="2911437"/>
            <a:ext cx="10478011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23457E-6 L 5E-6 -0.04228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L 1.38889E-6 0.04352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4568E-6 L 3.88889E-6 0.04352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50FBE-B5EB-4BB9-AF04-EAA7D27BFA5B}"/>
              </a:ext>
            </a:extLst>
          </p:cNvPr>
          <p:cNvGrpSpPr/>
          <p:nvPr/>
        </p:nvGrpSpPr>
        <p:grpSpPr>
          <a:xfrm>
            <a:off x="680812" y="962548"/>
            <a:ext cx="10830376" cy="4685697"/>
            <a:chOff x="5245468" y="721910"/>
            <a:chExt cx="8122782" cy="3514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E6A67-85A6-494D-AF12-1BBAA256C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264" b="19834"/>
            <a:stretch/>
          </p:blipFill>
          <p:spPr>
            <a:xfrm>
              <a:off x="5245486" y="721910"/>
              <a:ext cx="8122747" cy="35142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D1AD-9CD5-4B95-A786-6F55BEF81AB8}"/>
                </a:ext>
              </a:extLst>
            </p:cNvPr>
            <p:cNvSpPr/>
            <p:nvPr/>
          </p:nvSpPr>
          <p:spPr>
            <a:xfrm>
              <a:off x="5245469" y="721910"/>
              <a:ext cx="8122781" cy="35142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1883C6-4D9D-4DC8-949F-6275AAB6860F}"/>
                </a:ext>
              </a:extLst>
            </p:cNvPr>
            <p:cNvGrpSpPr/>
            <p:nvPr/>
          </p:nvGrpSpPr>
          <p:grpSpPr>
            <a:xfrm>
              <a:off x="5245468" y="721910"/>
              <a:ext cx="8122782" cy="3514272"/>
              <a:chOff x="1887210" y="5898243"/>
              <a:chExt cx="8122782" cy="3514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52DAC-523C-4890-9567-D3454FE30057}"/>
                  </a:ext>
                </a:extLst>
              </p:cNvPr>
              <p:cNvSpPr/>
              <p:nvPr/>
            </p:nvSpPr>
            <p:spPr>
              <a:xfrm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DBC802-F1CF-43C3-9766-7F31E6A1AF2C}"/>
                  </a:ext>
                </a:extLst>
              </p:cNvPr>
              <p:cNvSpPr/>
              <p:nvPr/>
            </p:nvSpPr>
            <p:spPr>
              <a:xfrm rot="54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E0E9DF-8EE6-46E7-8F9B-373824380ED9}"/>
                  </a:ext>
                </a:extLst>
              </p:cNvPr>
              <p:cNvSpPr/>
              <p:nvPr/>
            </p:nvSpPr>
            <p:spPr>
              <a:xfrm rot="10800000">
                <a:off x="1887211" y="5898243"/>
                <a:ext cx="8122781" cy="35142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7586BF-462E-4A15-BE9B-4BA6A3CF80C4}"/>
                  </a:ext>
                </a:extLst>
              </p:cNvPr>
              <p:cNvSpPr/>
              <p:nvPr/>
            </p:nvSpPr>
            <p:spPr>
              <a:xfrm rot="16200000">
                <a:off x="4191466" y="3593989"/>
                <a:ext cx="3514270" cy="812278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8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2" y="115148"/>
            <a:ext cx="8396896" cy="72692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Three Layers of Compute..</a:t>
            </a:r>
          </a:p>
        </p:txBody>
      </p:sp>
      <p:grpSp>
        <p:nvGrpSpPr>
          <p:cNvPr id="30" name="Graphic 3">
            <a:extLst>
              <a:ext uri="{FF2B5EF4-FFF2-40B4-BE49-F238E27FC236}">
                <a16:creationId xmlns:a16="http://schemas.microsoft.com/office/drawing/2014/main" id="{3FCCF9D2-7335-F343-B078-473249F14E2C}"/>
              </a:ext>
            </a:extLst>
          </p:cNvPr>
          <p:cNvGrpSpPr/>
          <p:nvPr/>
        </p:nvGrpSpPr>
        <p:grpSpPr>
          <a:xfrm>
            <a:off x="2015592" y="1712207"/>
            <a:ext cx="1219200" cy="1219200"/>
            <a:chOff x="4333875" y="2333625"/>
            <a:chExt cx="476250" cy="476250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0DCA9171-0831-FE49-889F-E40A4A03D795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B66953F8-F04F-0749-AE82-7A87C5992F69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reeform: Shape 9">
              <a:extLst>
                <a:ext uri="{FF2B5EF4-FFF2-40B4-BE49-F238E27FC236}">
                  <a16:creationId xmlns:a16="http://schemas.microsoft.com/office/drawing/2014/main" id="{2760FA98-ECCA-0246-914D-6686CD25FEF7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462913">
                <a:defRPr/>
              </a:pPr>
              <a:endParaRPr lang="en-US" sz="2824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8AD15A6-AB44-4D4C-8107-F5F9EC1DA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79" y="1620005"/>
            <a:ext cx="1085088" cy="122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042CF6-DCE4-6F48-9CA5-7FF846716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3308" y="1595365"/>
            <a:ext cx="12192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08C892-CDF0-A941-A68F-411ABD249B58}"/>
              </a:ext>
            </a:extLst>
          </p:cNvPr>
          <p:cNvSpPr txBox="1"/>
          <p:nvPr/>
        </p:nvSpPr>
        <p:spPr>
          <a:xfrm>
            <a:off x="1331384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Virtual server instances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in the cloud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DCF1E3-ED97-C340-AB32-7969E56C055D}"/>
              </a:ext>
            </a:extLst>
          </p:cNvPr>
          <p:cNvSpPr txBox="1"/>
          <p:nvPr/>
        </p:nvSpPr>
        <p:spPr>
          <a:xfrm>
            <a:off x="4824167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Services for running 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Docker</a:t>
            </a:r>
            <a:b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</a:b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containers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C379F-8796-2B48-B987-50641CCBB36C}"/>
              </a:ext>
            </a:extLst>
          </p:cNvPr>
          <p:cNvSpPr txBox="1"/>
          <p:nvPr/>
        </p:nvSpPr>
        <p:spPr>
          <a:xfrm>
            <a:off x="8296652" y="3075259"/>
            <a:ext cx="2572512" cy="3413760"/>
          </a:xfrm>
          <a:prstGeom prst="rect">
            <a:avLst/>
          </a:prstGeom>
          <a:noFill/>
        </p:spPr>
        <p:txBody>
          <a:bodyPr wrap="square" lIns="121920" tIns="0" rIns="121920" bIns="0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312">
              <a:spcBef>
                <a:spcPts val="1600"/>
              </a:spcBef>
              <a:defRPr/>
            </a:pPr>
            <a:endParaRPr lang="en-US" sz="2133" b="1" kern="0" spc="107" dirty="0">
              <a:solidFill>
                <a:schemeClr val="tx1"/>
              </a:solidFill>
              <a:latin typeface="Proxima Nova Lt" panose="02000506030000020004" pitchFamily="50" charset="0"/>
            </a:endParaRPr>
          </a:p>
          <a:p>
            <a:pPr algn="ctr" defTabSz="975312">
              <a:spcBef>
                <a:spcPts val="1600"/>
              </a:spcBef>
              <a:defRPr/>
            </a:pPr>
            <a:r>
              <a:rPr lang="en-US" sz="2667" kern="0" spc="107" dirty="0">
                <a:solidFill>
                  <a:schemeClr val="tx1"/>
                </a:solidFill>
                <a:latin typeface="Proxima Nova Lt" panose="02000506030000020004" pitchFamily="50" charset="0"/>
              </a:rPr>
              <a:t>Serverless execution in response to events</a:t>
            </a:r>
          </a:p>
        </p:txBody>
      </p:sp>
    </p:spTree>
    <p:extLst>
      <p:ext uri="{BB962C8B-B14F-4D97-AF65-F5344CB8AC3E}">
        <p14:creationId xmlns:p14="http://schemas.microsoft.com/office/powerpoint/2010/main" val="18697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4028E-6 1.54321E-6 L 4.34028E-6 0.0262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67AD91-C848-AD47-B206-5DEBBD361909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3938017"/>
            <a:ext cx="3169920" cy="1460517"/>
            <a:chOff x="6139497" y="1093036"/>
            <a:chExt cx="2301904" cy="1061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2C8FD1-0B91-374D-95F0-1C6E1243FC7C}"/>
                </a:ext>
              </a:extLst>
            </p:cNvPr>
            <p:cNvSpPr txBox="1"/>
            <p:nvPr/>
          </p:nvSpPr>
          <p:spPr>
            <a:xfrm>
              <a:off x="6139497" y="184900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Shield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9D025E0-8E4C-6A4E-9941-50A1DD44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4849" y="1093036"/>
              <a:ext cx="711200" cy="7112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751DB-CE9D-9248-989B-8700363D911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040" y="1548384"/>
            <a:ext cx="3169920" cy="1754838"/>
            <a:chOff x="452506" y="902243"/>
            <a:chExt cx="2301904" cy="12756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CEE4EF-73AD-EA44-806B-CB0DBCDF2F40}"/>
                </a:ext>
              </a:extLst>
            </p:cNvPr>
            <p:cNvSpPr txBox="1"/>
            <p:nvPr/>
          </p:nvSpPr>
          <p:spPr>
            <a:xfrm>
              <a:off x="452506" y="1633558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Identity and Access Management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0C58CA4-956B-DB4E-909C-5F0FF092D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1798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25CD9-ADEF-7845-938E-FC9C8A001433}"/>
              </a:ext>
            </a:extLst>
          </p:cNvPr>
          <p:cNvGrpSpPr>
            <a:grpSpLocks noChangeAspect="1"/>
          </p:cNvGrpSpPr>
          <p:nvPr/>
        </p:nvGrpSpPr>
        <p:grpSpPr>
          <a:xfrm>
            <a:off x="8589949" y="3938016"/>
            <a:ext cx="3169920" cy="1410905"/>
            <a:chOff x="6494834" y="2940587"/>
            <a:chExt cx="2301904" cy="10256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3BEC1F-1228-9045-B9D6-64EEA86DD620}"/>
                </a:ext>
              </a:extLst>
            </p:cNvPr>
            <p:cNvSpPr txBox="1"/>
            <p:nvPr/>
          </p:nvSpPr>
          <p:spPr>
            <a:xfrm>
              <a:off x="6494834" y="366048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Well-Architected Tool 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A371AD1-FBBB-2040-82D8-036FCA49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90186" y="2940587"/>
              <a:ext cx="711200" cy="7112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98ED33-E4B6-EE46-A076-4392C5893E96}"/>
              </a:ext>
            </a:extLst>
          </p:cNvPr>
          <p:cNvGrpSpPr>
            <a:grpSpLocks noChangeAspect="1"/>
          </p:cNvGrpSpPr>
          <p:nvPr/>
        </p:nvGrpSpPr>
        <p:grpSpPr>
          <a:xfrm>
            <a:off x="4508335" y="3938017"/>
            <a:ext cx="3169920" cy="1460517"/>
            <a:chOff x="4306987" y="1198232"/>
            <a:chExt cx="2301904" cy="10616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3A48E7-3588-2746-A349-37A413FE3FC3}"/>
                </a:ext>
              </a:extLst>
            </p:cNvPr>
            <p:cNvSpPr txBox="1"/>
            <p:nvPr/>
          </p:nvSpPr>
          <p:spPr>
            <a:xfrm>
              <a:off x="4306987" y="1954198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WAF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54D1AC7-38D2-9F4F-9BB8-CC545250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2339" y="1198232"/>
              <a:ext cx="711200" cy="711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C6810-CB66-CE49-BAED-D71D58B35A03}"/>
              </a:ext>
            </a:extLst>
          </p:cNvPr>
          <p:cNvGrpSpPr>
            <a:grpSpLocks noChangeAspect="1"/>
          </p:cNvGrpSpPr>
          <p:nvPr/>
        </p:nvGrpSpPr>
        <p:grpSpPr>
          <a:xfrm>
            <a:off x="8595360" y="1548384"/>
            <a:ext cx="3169920" cy="1787917"/>
            <a:chOff x="1872564" y="1136121"/>
            <a:chExt cx="2301904" cy="12996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851C97-2792-E94A-B69C-5B262C4CF054}"/>
                </a:ext>
              </a:extLst>
            </p:cNvPr>
            <p:cNvSpPr txBox="1"/>
            <p:nvPr/>
          </p:nvSpPr>
          <p:spPr>
            <a:xfrm>
              <a:off x="1872564" y="1891483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Key Management Service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8360E0E-356E-A343-AEB9-992DFDBB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7916" y="1136121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6A48767-C1E5-A845-9A24-A1F2C5CA8B05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(Preventative)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56521A-BC7C-7D4A-B3EF-F61EFEF6B2DB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1548383"/>
            <a:ext cx="3169920" cy="1417114"/>
            <a:chOff x="1704766" y="2559037"/>
            <a:chExt cx="2301904" cy="10301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31D1-CD8C-BD4C-9A9D-C3A3C4EEA395}"/>
                </a:ext>
              </a:extLst>
            </p:cNvPr>
            <p:cNvSpPr txBox="1"/>
            <p:nvPr/>
          </p:nvSpPr>
          <p:spPr>
            <a:xfrm>
              <a:off x="1704766" y="328345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Control Tower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1736123-6DEE-D945-ADF6-F297AA68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00118" y="2559037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8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67AD91-C848-AD47-B206-5DEBBD361909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3938017"/>
            <a:ext cx="3169920" cy="1460517"/>
            <a:chOff x="6139497" y="1093036"/>
            <a:chExt cx="2301904" cy="1061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2C8FD1-0B91-374D-95F0-1C6E1243FC7C}"/>
                </a:ext>
              </a:extLst>
            </p:cNvPr>
            <p:cNvSpPr txBox="1"/>
            <p:nvPr/>
          </p:nvSpPr>
          <p:spPr>
            <a:xfrm>
              <a:off x="6139497" y="184900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Shield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9D025E0-8E4C-6A4E-9941-50A1DD44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4849" y="1093036"/>
              <a:ext cx="711200" cy="711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25CD9-ADEF-7845-938E-FC9C8A001433}"/>
              </a:ext>
            </a:extLst>
          </p:cNvPr>
          <p:cNvGrpSpPr>
            <a:grpSpLocks noChangeAspect="1"/>
          </p:cNvGrpSpPr>
          <p:nvPr/>
        </p:nvGrpSpPr>
        <p:grpSpPr>
          <a:xfrm>
            <a:off x="8589949" y="3938016"/>
            <a:ext cx="3169920" cy="1410905"/>
            <a:chOff x="6494834" y="2940587"/>
            <a:chExt cx="2301904" cy="10256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3BEC1F-1228-9045-B9D6-64EEA86DD620}"/>
                </a:ext>
              </a:extLst>
            </p:cNvPr>
            <p:cNvSpPr txBox="1"/>
            <p:nvPr/>
          </p:nvSpPr>
          <p:spPr>
            <a:xfrm>
              <a:off x="6494834" y="366048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Well-Architected Tool 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A371AD1-FBBB-2040-82D8-036FCA49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90186" y="2940587"/>
              <a:ext cx="711200" cy="7112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98ED33-E4B6-EE46-A076-4392C5893E96}"/>
              </a:ext>
            </a:extLst>
          </p:cNvPr>
          <p:cNvGrpSpPr>
            <a:grpSpLocks noChangeAspect="1"/>
          </p:cNvGrpSpPr>
          <p:nvPr/>
        </p:nvGrpSpPr>
        <p:grpSpPr>
          <a:xfrm>
            <a:off x="4508335" y="3938017"/>
            <a:ext cx="3169920" cy="1460517"/>
            <a:chOff x="4306987" y="1198232"/>
            <a:chExt cx="2301904" cy="10616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3A48E7-3588-2746-A349-37A413FE3FC3}"/>
                </a:ext>
              </a:extLst>
            </p:cNvPr>
            <p:cNvSpPr txBox="1"/>
            <p:nvPr/>
          </p:nvSpPr>
          <p:spPr>
            <a:xfrm>
              <a:off x="4306987" y="1954198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WAF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54D1AC7-38D2-9F4F-9BB8-CC545250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2339" y="1198232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6A48767-C1E5-A845-9A24-A1F2C5CA8B05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roxima Nova Lt" panose="0200050603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(Preventative)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751DB-CE9D-9248-989B-8700363D911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040" y="1548384"/>
            <a:ext cx="3169920" cy="1754838"/>
            <a:chOff x="452506" y="902243"/>
            <a:chExt cx="2301904" cy="12756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CEE4EF-73AD-EA44-806B-CB0DBCDF2F40}"/>
                </a:ext>
              </a:extLst>
            </p:cNvPr>
            <p:cNvSpPr txBox="1"/>
            <p:nvPr/>
          </p:nvSpPr>
          <p:spPr>
            <a:xfrm>
              <a:off x="452506" y="1633558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Identity and Access Management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0C58CA4-956B-DB4E-909C-5F0FF092D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1798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56521A-BC7C-7D4A-B3EF-F61EFEF6B2DB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1548383"/>
            <a:ext cx="3169920" cy="1417114"/>
            <a:chOff x="1704766" y="2559037"/>
            <a:chExt cx="2301904" cy="10301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31D1-CD8C-BD4C-9A9D-C3A3C4EEA395}"/>
                </a:ext>
              </a:extLst>
            </p:cNvPr>
            <p:cNvSpPr txBox="1"/>
            <p:nvPr/>
          </p:nvSpPr>
          <p:spPr>
            <a:xfrm>
              <a:off x="1704766" y="328345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Control Tower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1736123-6DEE-D945-ADF6-F297AA68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00118" y="2559037"/>
              <a:ext cx="711200" cy="711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C6810-CB66-CE49-BAED-D71D58B35A03}"/>
              </a:ext>
            </a:extLst>
          </p:cNvPr>
          <p:cNvGrpSpPr>
            <a:grpSpLocks noChangeAspect="1"/>
          </p:cNvGrpSpPr>
          <p:nvPr/>
        </p:nvGrpSpPr>
        <p:grpSpPr>
          <a:xfrm>
            <a:off x="8595360" y="1548384"/>
            <a:ext cx="3169920" cy="1787917"/>
            <a:chOff x="1872564" y="1136121"/>
            <a:chExt cx="2301904" cy="12996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851C97-2792-E94A-B69C-5B262C4CF054}"/>
                </a:ext>
              </a:extLst>
            </p:cNvPr>
            <p:cNvSpPr txBox="1"/>
            <p:nvPr/>
          </p:nvSpPr>
          <p:spPr>
            <a:xfrm>
              <a:off x="1872564" y="1891483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Key Management Service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8360E0E-356E-A343-AEB9-992DFDBB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7916" y="1136121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3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25CD9-ADEF-7845-938E-FC9C8A001433}"/>
              </a:ext>
            </a:extLst>
          </p:cNvPr>
          <p:cNvGrpSpPr>
            <a:grpSpLocks noChangeAspect="1"/>
          </p:cNvGrpSpPr>
          <p:nvPr/>
        </p:nvGrpSpPr>
        <p:grpSpPr>
          <a:xfrm>
            <a:off x="8589949" y="3938016"/>
            <a:ext cx="3169920" cy="1410905"/>
            <a:chOff x="6494834" y="2940587"/>
            <a:chExt cx="2301904" cy="10256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3BEC1F-1228-9045-B9D6-64EEA86DD620}"/>
                </a:ext>
              </a:extLst>
            </p:cNvPr>
            <p:cNvSpPr txBox="1"/>
            <p:nvPr/>
          </p:nvSpPr>
          <p:spPr>
            <a:xfrm>
              <a:off x="6494834" y="366048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Well-Architected Tool 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A371AD1-FBBB-2040-82D8-036FCA49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0186" y="2940587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6A48767-C1E5-A845-9A24-A1F2C5CA8B05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roxima Nova Lt" panose="02000506030000020004" pitchFamily="50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7AD91-C848-AD47-B206-5DEBBD361909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3938017"/>
            <a:ext cx="3169920" cy="1460517"/>
            <a:chOff x="6139497" y="1093036"/>
            <a:chExt cx="2301904" cy="1061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2C8FD1-0B91-374D-95F0-1C6E1243FC7C}"/>
                </a:ext>
              </a:extLst>
            </p:cNvPr>
            <p:cNvSpPr txBox="1"/>
            <p:nvPr/>
          </p:nvSpPr>
          <p:spPr>
            <a:xfrm>
              <a:off x="6139497" y="184900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Shield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9D025E0-8E4C-6A4E-9941-50A1DD44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4849" y="1093036"/>
              <a:ext cx="711200" cy="7112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98ED33-E4B6-EE46-A076-4392C5893E96}"/>
              </a:ext>
            </a:extLst>
          </p:cNvPr>
          <p:cNvGrpSpPr>
            <a:grpSpLocks noChangeAspect="1"/>
          </p:cNvGrpSpPr>
          <p:nvPr/>
        </p:nvGrpSpPr>
        <p:grpSpPr>
          <a:xfrm>
            <a:off x="4508335" y="3938017"/>
            <a:ext cx="3169920" cy="1460517"/>
            <a:chOff x="4306987" y="1198232"/>
            <a:chExt cx="2301904" cy="10616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3A48E7-3588-2746-A349-37A413FE3FC3}"/>
                </a:ext>
              </a:extLst>
            </p:cNvPr>
            <p:cNvSpPr txBox="1"/>
            <p:nvPr/>
          </p:nvSpPr>
          <p:spPr>
            <a:xfrm>
              <a:off x="4306987" y="1954198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WAF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54D1AC7-38D2-9F4F-9BB8-CC545250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2339" y="1198232"/>
              <a:ext cx="711200" cy="7112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(Preventative)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751DB-CE9D-9248-989B-8700363D911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040" y="1548384"/>
            <a:ext cx="3169920" cy="1754838"/>
            <a:chOff x="452506" y="902243"/>
            <a:chExt cx="2301904" cy="12756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CEE4EF-73AD-EA44-806B-CB0DBCDF2F40}"/>
                </a:ext>
              </a:extLst>
            </p:cNvPr>
            <p:cNvSpPr txBox="1"/>
            <p:nvPr/>
          </p:nvSpPr>
          <p:spPr>
            <a:xfrm>
              <a:off x="452506" y="1633558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Identity and Access Management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0C58CA4-956B-DB4E-909C-5F0FF092D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1798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56521A-BC7C-7D4A-B3EF-F61EFEF6B2DB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1548383"/>
            <a:ext cx="3169920" cy="1417114"/>
            <a:chOff x="1704766" y="2559037"/>
            <a:chExt cx="2301904" cy="10301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31D1-CD8C-BD4C-9A9D-C3A3C4EEA395}"/>
                </a:ext>
              </a:extLst>
            </p:cNvPr>
            <p:cNvSpPr txBox="1"/>
            <p:nvPr/>
          </p:nvSpPr>
          <p:spPr>
            <a:xfrm>
              <a:off x="1704766" y="328345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Control Tower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1736123-6DEE-D945-ADF6-F297AA68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00118" y="2559037"/>
              <a:ext cx="711200" cy="711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C6810-CB66-CE49-BAED-D71D58B35A03}"/>
              </a:ext>
            </a:extLst>
          </p:cNvPr>
          <p:cNvGrpSpPr>
            <a:grpSpLocks noChangeAspect="1"/>
          </p:cNvGrpSpPr>
          <p:nvPr/>
        </p:nvGrpSpPr>
        <p:grpSpPr>
          <a:xfrm>
            <a:off x="8595360" y="1548384"/>
            <a:ext cx="3169920" cy="1787917"/>
            <a:chOff x="1872564" y="1136121"/>
            <a:chExt cx="2301904" cy="12996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851C97-2792-E94A-B69C-5B262C4CF054}"/>
                </a:ext>
              </a:extLst>
            </p:cNvPr>
            <p:cNvSpPr txBox="1"/>
            <p:nvPr/>
          </p:nvSpPr>
          <p:spPr>
            <a:xfrm>
              <a:off x="1872564" y="1891483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Key Management Service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8360E0E-356E-A343-AEB9-992DFDBB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7916" y="1136121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0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6A48767-C1E5-A845-9A24-A1F2C5CA8B05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roxima Nova Lt" panose="02000506030000020004" pitchFamily="50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25CD9-ADEF-7845-938E-FC9C8A001433}"/>
              </a:ext>
            </a:extLst>
          </p:cNvPr>
          <p:cNvGrpSpPr>
            <a:grpSpLocks noChangeAspect="1"/>
          </p:cNvGrpSpPr>
          <p:nvPr/>
        </p:nvGrpSpPr>
        <p:grpSpPr>
          <a:xfrm>
            <a:off x="8589949" y="3938015"/>
            <a:ext cx="3169920" cy="1739136"/>
            <a:chOff x="6494834" y="2940587"/>
            <a:chExt cx="2301904" cy="12642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3BEC1F-1228-9045-B9D6-64EEA86DD620}"/>
                </a:ext>
              </a:extLst>
            </p:cNvPr>
            <p:cNvSpPr txBox="1"/>
            <p:nvPr/>
          </p:nvSpPr>
          <p:spPr>
            <a:xfrm>
              <a:off x="6494834" y="3660489"/>
              <a:ext cx="2301904" cy="544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Well-Architected Tool 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A371AD1-FBBB-2040-82D8-036FCA49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0186" y="2940587"/>
              <a:ext cx="711200" cy="7112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7AD91-C848-AD47-B206-5DEBBD361909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3938017"/>
            <a:ext cx="3169920" cy="1460517"/>
            <a:chOff x="6139497" y="1093036"/>
            <a:chExt cx="2301904" cy="1061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2C8FD1-0B91-374D-95F0-1C6E1243FC7C}"/>
                </a:ext>
              </a:extLst>
            </p:cNvPr>
            <p:cNvSpPr txBox="1"/>
            <p:nvPr/>
          </p:nvSpPr>
          <p:spPr>
            <a:xfrm>
              <a:off x="6139497" y="184900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Shield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9D025E0-8E4C-6A4E-9941-50A1DD44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4849" y="1093036"/>
              <a:ext cx="711200" cy="7112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98ED33-E4B6-EE46-A076-4392C5893E96}"/>
              </a:ext>
            </a:extLst>
          </p:cNvPr>
          <p:cNvGrpSpPr>
            <a:grpSpLocks noChangeAspect="1"/>
          </p:cNvGrpSpPr>
          <p:nvPr/>
        </p:nvGrpSpPr>
        <p:grpSpPr>
          <a:xfrm>
            <a:off x="4508335" y="3938017"/>
            <a:ext cx="3169920" cy="1460517"/>
            <a:chOff x="4306987" y="1198232"/>
            <a:chExt cx="2301904" cy="10616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3A48E7-3588-2746-A349-37A413FE3FC3}"/>
                </a:ext>
              </a:extLst>
            </p:cNvPr>
            <p:cNvSpPr txBox="1"/>
            <p:nvPr/>
          </p:nvSpPr>
          <p:spPr>
            <a:xfrm>
              <a:off x="4306987" y="1954198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WAF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54D1AC7-38D2-9F4F-9BB8-CC545250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2339" y="1198232"/>
              <a:ext cx="711200" cy="7112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(Preventative)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751DB-CE9D-9248-989B-8700363D911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040" y="1548384"/>
            <a:ext cx="3169920" cy="1754838"/>
            <a:chOff x="452506" y="902243"/>
            <a:chExt cx="2301904" cy="12756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CEE4EF-73AD-EA44-806B-CB0DBCDF2F40}"/>
                </a:ext>
              </a:extLst>
            </p:cNvPr>
            <p:cNvSpPr txBox="1"/>
            <p:nvPr/>
          </p:nvSpPr>
          <p:spPr>
            <a:xfrm>
              <a:off x="452506" y="1633558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Identity and Access Management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0C58CA4-956B-DB4E-909C-5F0FF092D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1798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56521A-BC7C-7D4A-B3EF-F61EFEF6B2DB}"/>
              </a:ext>
            </a:extLst>
          </p:cNvPr>
          <p:cNvGrpSpPr>
            <a:grpSpLocks noChangeAspect="1"/>
          </p:cNvGrpSpPr>
          <p:nvPr/>
        </p:nvGrpSpPr>
        <p:grpSpPr>
          <a:xfrm>
            <a:off x="426720" y="1548383"/>
            <a:ext cx="3169920" cy="1417114"/>
            <a:chOff x="1704766" y="2559037"/>
            <a:chExt cx="2301904" cy="10301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31D1-CD8C-BD4C-9A9D-C3A3C4EEA395}"/>
                </a:ext>
              </a:extLst>
            </p:cNvPr>
            <p:cNvSpPr txBox="1"/>
            <p:nvPr/>
          </p:nvSpPr>
          <p:spPr>
            <a:xfrm>
              <a:off x="1704766" y="328345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Control Tower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1736123-6DEE-D945-ADF6-F297AA68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00118" y="2559037"/>
              <a:ext cx="711200" cy="711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C6810-CB66-CE49-BAED-D71D58B35A03}"/>
              </a:ext>
            </a:extLst>
          </p:cNvPr>
          <p:cNvGrpSpPr>
            <a:grpSpLocks noChangeAspect="1"/>
          </p:cNvGrpSpPr>
          <p:nvPr/>
        </p:nvGrpSpPr>
        <p:grpSpPr>
          <a:xfrm>
            <a:off x="8595360" y="1548384"/>
            <a:ext cx="3169920" cy="1787917"/>
            <a:chOff x="1872564" y="1136121"/>
            <a:chExt cx="2301904" cy="12996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851C97-2792-E94A-B69C-5B262C4CF054}"/>
                </a:ext>
              </a:extLst>
            </p:cNvPr>
            <p:cNvSpPr txBox="1"/>
            <p:nvPr/>
          </p:nvSpPr>
          <p:spPr>
            <a:xfrm>
              <a:off x="1872564" y="1891483"/>
              <a:ext cx="2301904" cy="54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Key Management Service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8360E0E-356E-A343-AEB9-992DFDBB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7916" y="1136121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8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BA9FD89-9152-434E-BFB5-89E9971E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3925974"/>
            <a:ext cx="3169920" cy="1398935"/>
            <a:chOff x="1878243" y="1294273"/>
            <a:chExt cx="2301904" cy="1016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93078-09DE-0A45-99A4-9F78DCD25CE1}"/>
                </a:ext>
              </a:extLst>
            </p:cNvPr>
            <p:cNvSpPr txBox="1"/>
            <p:nvPr/>
          </p:nvSpPr>
          <p:spPr>
            <a:xfrm>
              <a:off x="1878243" y="2005473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Trusted Advisor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33A7C5-F0C8-AA48-AF76-29FF893D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3595" y="1294273"/>
              <a:ext cx="711200" cy="711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FE65F-0E52-2440-99B0-ED77DBEC7C6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1548931"/>
            <a:ext cx="3169920" cy="1450011"/>
            <a:chOff x="9033355" y="1257143"/>
            <a:chExt cx="2301904" cy="1054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6A20D-A232-FD48-98B3-C82A60A847A7}"/>
                </a:ext>
              </a:extLst>
            </p:cNvPr>
            <p:cNvSpPr txBox="1"/>
            <p:nvPr/>
          </p:nvSpPr>
          <p:spPr>
            <a:xfrm>
              <a:off x="9033355" y="200547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CloudTrail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6C0AAB7-1F99-0042-8155-FD153A0C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8707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08876-56F7-5442-A4B5-1D6B5F584D8B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3925973"/>
            <a:ext cx="3169920" cy="1430407"/>
            <a:chOff x="4215162" y="1085451"/>
            <a:chExt cx="2301904" cy="10397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3829CD-E46E-BC44-A179-E23897C77EC3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Config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07900A-076D-E54B-BABE-5132EB8C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EE25D-00D2-1F4C-9314-5721D82DF767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1554558"/>
            <a:ext cx="3169920" cy="1450010"/>
            <a:chOff x="1873406" y="1257143"/>
            <a:chExt cx="2301904" cy="10540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C9260D-3B60-AD48-8C34-51F798F9F4AE}"/>
                </a:ext>
              </a:extLst>
            </p:cNvPr>
            <p:cNvSpPr txBox="1"/>
            <p:nvPr/>
          </p:nvSpPr>
          <p:spPr>
            <a:xfrm>
              <a:off x="1873406" y="2005471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Amazon CloudWatch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E18DC2F-CE04-AD49-BC5D-36803F03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06F57-3C3E-1846-A7F8-C32D87A1F781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3932321"/>
            <a:ext cx="3169920" cy="1470289"/>
            <a:chOff x="6612675" y="1201431"/>
            <a:chExt cx="2301904" cy="1068787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A2E94B4-9578-8145-BC17-443F9187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854FC-0B91-8B4F-9399-4803452B8A28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Amazon </a:t>
              </a:r>
              <a:r>
                <a:rPr lang="en-US" sz="2133" dirty="0" err="1"/>
                <a:t>GuardDuty</a:t>
              </a:r>
              <a:endParaRPr lang="en-US" sz="2133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725885E-C8C1-2D43-A895-50FF36E33249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(Detective)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5172E-FE95-5841-8AD9-F121DB54E57B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1548931"/>
            <a:ext cx="3169920" cy="1413657"/>
            <a:chOff x="3439795" y="902243"/>
            <a:chExt cx="2301904" cy="102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B4685-2DCF-294B-A5C4-5A35962CBA0F}"/>
                </a:ext>
              </a:extLst>
            </p:cNvPr>
            <p:cNvSpPr txBox="1"/>
            <p:nvPr/>
          </p:nvSpPr>
          <p:spPr>
            <a:xfrm>
              <a:off x="3439795" y="1624145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Security Hub 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7026FC-1462-3747-A862-7DDCE1B8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35147" y="902243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5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BA9FD89-9152-434E-BFB5-89E9971E0504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3925974"/>
            <a:ext cx="3169920" cy="1398935"/>
            <a:chOff x="1878243" y="1294273"/>
            <a:chExt cx="2301904" cy="1016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93078-09DE-0A45-99A4-9F78DCD25CE1}"/>
                </a:ext>
              </a:extLst>
            </p:cNvPr>
            <p:cNvSpPr txBox="1"/>
            <p:nvPr/>
          </p:nvSpPr>
          <p:spPr>
            <a:xfrm>
              <a:off x="1878243" y="2005473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Trusted Advisor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33A7C5-F0C8-AA48-AF76-29FF893D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3595" y="1294273"/>
              <a:ext cx="711200" cy="711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06F57-3C3E-1846-A7F8-C32D87A1F781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3932321"/>
            <a:ext cx="3169920" cy="1470289"/>
            <a:chOff x="6612675" y="1201431"/>
            <a:chExt cx="2301904" cy="10687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854FC-0B91-8B4F-9399-4803452B8A28}"/>
                </a:ext>
              </a:extLst>
            </p:cNvPr>
            <p:cNvSpPr txBox="1"/>
            <p:nvPr/>
          </p:nvSpPr>
          <p:spPr>
            <a:xfrm>
              <a:off x="6612675" y="1964500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Amazon </a:t>
              </a:r>
              <a:r>
                <a:rPr lang="en-US" sz="2133" dirty="0" err="1"/>
                <a:t>GuardDuty</a:t>
              </a:r>
              <a:endParaRPr lang="en-US" sz="2133" dirty="0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A2E94B4-9578-8145-BC17-443F9187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8027" y="1201431"/>
              <a:ext cx="711200" cy="711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D08876-56F7-5442-A4B5-1D6B5F584D8B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3925973"/>
            <a:ext cx="3169920" cy="1430407"/>
            <a:chOff x="4215162" y="1085451"/>
            <a:chExt cx="2301904" cy="10397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3829CD-E46E-BC44-A179-E23897C77EC3}"/>
                </a:ext>
              </a:extLst>
            </p:cNvPr>
            <p:cNvSpPr txBox="1"/>
            <p:nvPr/>
          </p:nvSpPr>
          <p:spPr>
            <a:xfrm>
              <a:off x="4215162" y="1819529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/>
                <a:t>AWS Config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07900A-076D-E54B-BABE-5132EB8C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10514" y="1085451"/>
              <a:ext cx="711200" cy="7112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725885E-C8C1-2D43-A895-50FF36E33249}"/>
              </a:ext>
            </a:extLst>
          </p:cNvPr>
          <p:cNvSpPr/>
          <p:nvPr/>
        </p:nvSpPr>
        <p:spPr>
          <a:xfrm>
            <a:off x="-224589" y="1187117"/>
            <a:ext cx="12175957" cy="462012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019F0-9890-4ABA-88DD-FE44ABD32E29}"/>
              </a:ext>
            </a:extLst>
          </p:cNvPr>
          <p:cNvSpPr/>
          <p:nvPr/>
        </p:nvSpPr>
        <p:spPr>
          <a:xfrm>
            <a:off x="406400" y="476068"/>
            <a:ext cx="11379200" cy="551542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49" y="166027"/>
            <a:ext cx="8358252" cy="7269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AWS Security Services (Detective)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5172E-FE95-5841-8AD9-F121DB54E57B}"/>
              </a:ext>
            </a:extLst>
          </p:cNvPr>
          <p:cNvGrpSpPr>
            <a:grpSpLocks noChangeAspect="1"/>
          </p:cNvGrpSpPr>
          <p:nvPr/>
        </p:nvGrpSpPr>
        <p:grpSpPr>
          <a:xfrm>
            <a:off x="424704" y="1548931"/>
            <a:ext cx="3169920" cy="1413657"/>
            <a:chOff x="3439795" y="902243"/>
            <a:chExt cx="2301904" cy="102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AB4685-2DCF-294B-A5C4-5A35962CBA0F}"/>
                </a:ext>
              </a:extLst>
            </p:cNvPr>
            <p:cNvSpPr txBox="1"/>
            <p:nvPr/>
          </p:nvSpPr>
          <p:spPr>
            <a:xfrm>
              <a:off x="3439795" y="1624145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Security Hub 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7026FC-1462-3747-A862-7DDCE1B8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5147" y="902243"/>
              <a:ext cx="711200" cy="7112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FE65F-0E52-2440-99B0-ED77DBEC7C65}"/>
              </a:ext>
            </a:extLst>
          </p:cNvPr>
          <p:cNvGrpSpPr>
            <a:grpSpLocks noChangeAspect="1"/>
          </p:cNvGrpSpPr>
          <p:nvPr/>
        </p:nvGrpSpPr>
        <p:grpSpPr>
          <a:xfrm>
            <a:off x="4511205" y="1548931"/>
            <a:ext cx="3169920" cy="1450011"/>
            <a:chOff x="9033355" y="1257143"/>
            <a:chExt cx="2301904" cy="10540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6A20D-A232-FD48-98B3-C82A60A847A7}"/>
                </a:ext>
              </a:extLst>
            </p:cNvPr>
            <p:cNvSpPr txBox="1"/>
            <p:nvPr/>
          </p:nvSpPr>
          <p:spPr>
            <a:xfrm>
              <a:off x="9033355" y="2005472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AWS CloudTrail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6C0AAB7-1F99-0042-8155-FD153A0C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28707" y="1257143"/>
              <a:ext cx="711200" cy="7112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EE25D-00D2-1F4C-9314-5721D82DF767}"/>
              </a:ext>
            </a:extLst>
          </p:cNvPr>
          <p:cNvGrpSpPr>
            <a:grpSpLocks noChangeAspect="1"/>
          </p:cNvGrpSpPr>
          <p:nvPr/>
        </p:nvGrpSpPr>
        <p:grpSpPr>
          <a:xfrm>
            <a:off x="8597377" y="1554558"/>
            <a:ext cx="3169920" cy="1450010"/>
            <a:chOff x="1873406" y="1257143"/>
            <a:chExt cx="2301904" cy="10540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C9260D-3B60-AD48-8C34-51F798F9F4AE}"/>
                </a:ext>
              </a:extLst>
            </p:cNvPr>
            <p:cNvSpPr txBox="1"/>
            <p:nvPr/>
          </p:nvSpPr>
          <p:spPr>
            <a:xfrm>
              <a:off x="1873406" y="2005471"/>
              <a:ext cx="2301904" cy="30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Proxima Nova Lt" panose="02000506030000020004" pitchFamily="50" charset="0"/>
                </a:rPr>
                <a:t>Amazon CloudWatch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E18DC2F-CE04-AD49-BC5D-36803F03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7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966</Words>
  <Application>Microsoft Office PowerPoint</Application>
  <PresentationFormat>Widescreen</PresentationFormat>
  <Paragraphs>292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Amazon Ember</vt:lpstr>
      <vt:lpstr>Amazon Ember Regular</vt:lpstr>
      <vt:lpstr>Arial</vt:lpstr>
      <vt:lpstr>Calibri</vt:lpstr>
      <vt:lpstr>Helvetica Neue</vt:lpstr>
      <vt:lpstr>Helvetica Neue Light</vt:lpstr>
      <vt:lpstr>Proxima Nova Lt</vt:lpstr>
      <vt:lpstr>Proxima Nova Rg</vt:lpstr>
      <vt:lpstr>Office Theme</vt:lpstr>
      <vt:lpstr>Three Layers of Compute..</vt:lpstr>
      <vt:lpstr>Three Layers of Compute..</vt:lpstr>
      <vt:lpstr>Three Layers of Compute..</vt:lpstr>
      <vt:lpstr>AWS Security Services (Preventative)</vt:lpstr>
      <vt:lpstr>AWS Security Services (Preventative)</vt:lpstr>
      <vt:lpstr>AWS Security Services (Preventative)</vt:lpstr>
      <vt:lpstr>AWS Security Services (Preventative)</vt:lpstr>
      <vt:lpstr>AWS Security Services (Detective)</vt:lpstr>
      <vt:lpstr>AWS Security Services (Detective)</vt:lpstr>
      <vt:lpstr>AWS Security Services (Detective)</vt:lpstr>
      <vt:lpstr>AWS Security Services (Detective)</vt:lpstr>
      <vt:lpstr>AWS Security Services (Detective)</vt:lpstr>
      <vt:lpstr>Other Security Activities (App Layer)</vt:lpstr>
      <vt:lpstr>The Things AWS Isn’t Doing</vt:lpstr>
      <vt:lpstr>PowerPoint Presentation</vt:lpstr>
      <vt:lpstr>PowerPoint Presentation</vt:lpstr>
      <vt:lpstr>AWS Security Services for Infrastructure</vt:lpstr>
      <vt:lpstr>Container Services</vt:lpstr>
      <vt:lpstr>PowerPoint Presentation</vt:lpstr>
      <vt:lpstr>Container Services</vt:lpstr>
      <vt:lpstr>AWS Security Services for Containers</vt:lpstr>
      <vt:lpstr>Abstract / Serverless Services</vt:lpstr>
      <vt:lpstr>PowerPoint Presentation</vt:lpstr>
      <vt:lpstr>AWS Security Services for Serverless</vt:lpstr>
      <vt:lpstr>High-level Services Are Better</vt:lpstr>
      <vt:lpstr>AWS Security Solutions </vt:lpstr>
    </vt:vector>
  </TitlesOfParts>
  <Company>Trend Micro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Mendoza (AV-PH)</dc:creator>
  <cp:lastModifiedBy>Krishna Murthy Pradhan</cp:lastModifiedBy>
  <cp:revision>16</cp:revision>
  <dcterms:created xsi:type="dcterms:W3CDTF">2019-05-10T08:15:01Z</dcterms:created>
  <dcterms:modified xsi:type="dcterms:W3CDTF">2021-02-05T03:27:08Z</dcterms:modified>
</cp:coreProperties>
</file>